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89" r:id="rId3"/>
    <p:sldId id="281" r:id="rId4"/>
    <p:sldId id="257" r:id="rId5"/>
    <p:sldId id="282" r:id="rId6"/>
    <p:sldId id="266" r:id="rId7"/>
    <p:sldId id="259" r:id="rId8"/>
    <p:sldId id="260" r:id="rId9"/>
    <p:sldId id="273" r:id="rId10"/>
    <p:sldId id="284" r:id="rId11"/>
    <p:sldId id="274" r:id="rId12"/>
    <p:sldId id="279" r:id="rId13"/>
    <p:sldId id="280" r:id="rId14"/>
    <p:sldId id="272" r:id="rId15"/>
    <p:sldId id="286" r:id="rId16"/>
    <p:sldId id="270" r:id="rId17"/>
    <p:sldId id="271" r:id="rId18"/>
    <p:sldId id="269" r:id="rId19"/>
    <p:sldId id="267" r:id="rId20"/>
    <p:sldId id="285" r:id="rId21"/>
    <p:sldId id="261" r:id="rId22"/>
    <p:sldId id="277" r:id="rId23"/>
    <p:sldId id="291" r:id="rId24"/>
    <p:sldId id="268" r:id="rId25"/>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39" autoAdjust="0"/>
  </p:normalViewPr>
  <p:slideViewPr>
    <p:cSldViewPr>
      <p:cViewPr varScale="1">
        <p:scale>
          <a:sx n="110" d="100"/>
          <a:sy n="110" d="100"/>
        </p:scale>
        <p:origin x="164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7" d="100"/>
          <a:sy n="77" d="100"/>
        </p:scale>
        <p:origin x="-2058"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38BFB8D7-C440-4732-BEFA-2D14D33ED63E}" type="datetimeFigureOut">
              <a:rPr lang="fr-FR" smtClean="0"/>
              <a:pPr/>
              <a:t>04/12/2017</a:t>
            </a:fld>
            <a:endParaRPr lang="fr-FR"/>
          </a:p>
        </p:txBody>
      </p:sp>
      <p:sp>
        <p:nvSpPr>
          <p:cNvPr id="4" name="Espace réservé de l'image des diapositives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D0C8B36-8FF5-4670-945E-AD5B2C763460}" type="slidenum">
              <a:rPr lang="fr-FR" smtClean="0"/>
              <a:pPr/>
              <a:t>‹N°›</a:t>
            </a:fld>
            <a:endParaRPr lang="fr-FR"/>
          </a:p>
        </p:txBody>
      </p:sp>
    </p:spTree>
    <p:extLst>
      <p:ext uri="{BB962C8B-B14F-4D97-AF65-F5344CB8AC3E}">
        <p14:creationId xmlns:p14="http://schemas.microsoft.com/office/powerpoint/2010/main" val="2322867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D0C8B36-8FF5-4670-945E-AD5B2C763460}" type="slidenum">
              <a:rPr lang="fr-FR" smtClean="0"/>
              <a:pPr/>
              <a:t>1</a:t>
            </a:fld>
            <a:endParaRPr lang="fr-FR"/>
          </a:p>
        </p:txBody>
      </p:sp>
    </p:spTree>
    <p:extLst>
      <p:ext uri="{BB962C8B-B14F-4D97-AF65-F5344CB8AC3E}">
        <p14:creationId xmlns:p14="http://schemas.microsoft.com/office/powerpoint/2010/main" val="2512057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D0C8B36-8FF5-4670-945E-AD5B2C763460}" type="slidenum">
              <a:rPr lang="fr-FR" smtClean="0"/>
              <a:pPr/>
              <a:t>13</a:t>
            </a:fld>
            <a:endParaRPr lang="fr-FR"/>
          </a:p>
        </p:txBody>
      </p:sp>
    </p:spTree>
    <p:extLst>
      <p:ext uri="{BB962C8B-B14F-4D97-AF65-F5344CB8AC3E}">
        <p14:creationId xmlns:p14="http://schemas.microsoft.com/office/powerpoint/2010/main" val="30587489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D0C8B36-8FF5-4670-945E-AD5B2C763460}" type="slidenum">
              <a:rPr lang="fr-FR" smtClean="0"/>
              <a:pPr/>
              <a:t>16</a:t>
            </a:fld>
            <a:endParaRPr lang="fr-FR"/>
          </a:p>
        </p:txBody>
      </p:sp>
    </p:spTree>
    <p:extLst>
      <p:ext uri="{BB962C8B-B14F-4D97-AF65-F5344CB8AC3E}">
        <p14:creationId xmlns:p14="http://schemas.microsoft.com/office/powerpoint/2010/main" val="77643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2A9437F-69F3-4DB2-A0FA-474FA898C5DA}" type="datetimeFigureOut">
              <a:rPr lang="fr-FR" smtClean="0"/>
              <a:pPr/>
              <a:t>04/12/2017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C9F2256-AD9F-46D7-9A63-1B50153428C6}" type="slidenum">
              <a:rPr lang="fr-FR" smtClean="0"/>
              <a:pPr/>
              <a:t>‹N°›</a:t>
            </a:fld>
            <a:endParaRPr lang="fr-FR"/>
          </a:p>
        </p:txBody>
      </p:sp>
    </p:spTree>
    <p:extLst>
      <p:ext uri="{BB962C8B-B14F-4D97-AF65-F5344CB8AC3E}">
        <p14:creationId xmlns:p14="http://schemas.microsoft.com/office/powerpoint/2010/main" val="2016130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2A9437F-69F3-4DB2-A0FA-474FA898C5DA}" type="datetimeFigureOut">
              <a:rPr lang="fr-FR" smtClean="0"/>
              <a:pPr/>
              <a:t>04/12/2017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C9F2256-AD9F-46D7-9A63-1B50153428C6}" type="slidenum">
              <a:rPr lang="fr-FR" smtClean="0"/>
              <a:pPr/>
              <a:t>‹N°›</a:t>
            </a:fld>
            <a:endParaRPr lang="fr-FR"/>
          </a:p>
        </p:txBody>
      </p:sp>
    </p:spTree>
    <p:extLst>
      <p:ext uri="{BB962C8B-B14F-4D97-AF65-F5344CB8AC3E}">
        <p14:creationId xmlns:p14="http://schemas.microsoft.com/office/powerpoint/2010/main" val="2416479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2A9437F-69F3-4DB2-A0FA-474FA898C5DA}" type="datetimeFigureOut">
              <a:rPr lang="fr-FR" smtClean="0"/>
              <a:pPr/>
              <a:t>04/12/2017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C9F2256-AD9F-46D7-9A63-1B50153428C6}" type="slidenum">
              <a:rPr lang="fr-FR" smtClean="0"/>
              <a:pPr/>
              <a:t>‹N°›</a:t>
            </a:fld>
            <a:endParaRPr lang="fr-FR"/>
          </a:p>
        </p:txBody>
      </p:sp>
    </p:spTree>
    <p:extLst>
      <p:ext uri="{BB962C8B-B14F-4D97-AF65-F5344CB8AC3E}">
        <p14:creationId xmlns:p14="http://schemas.microsoft.com/office/powerpoint/2010/main" val="4030574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2A9437F-69F3-4DB2-A0FA-474FA898C5DA}" type="datetimeFigureOut">
              <a:rPr lang="fr-FR" smtClean="0"/>
              <a:pPr/>
              <a:t>04/12/2017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C9F2256-AD9F-46D7-9A63-1B50153428C6}" type="slidenum">
              <a:rPr lang="fr-FR" smtClean="0"/>
              <a:pPr/>
              <a:t>‹N°›</a:t>
            </a:fld>
            <a:endParaRPr lang="fr-FR"/>
          </a:p>
        </p:txBody>
      </p:sp>
    </p:spTree>
    <p:extLst>
      <p:ext uri="{BB962C8B-B14F-4D97-AF65-F5344CB8AC3E}">
        <p14:creationId xmlns:p14="http://schemas.microsoft.com/office/powerpoint/2010/main" val="1793456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2A9437F-69F3-4DB2-A0FA-474FA898C5DA}" type="datetimeFigureOut">
              <a:rPr lang="fr-FR" smtClean="0"/>
              <a:pPr/>
              <a:t>04/12/2017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C9F2256-AD9F-46D7-9A63-1B50153428C6}" type="slidenum">
              <a:rPr lang="fr-FR" smtClean="0"/>
              <a:pPr/>
              <a:t>‹N°›</a:t>
            </a:fld>
            <a:endParaRPr lang="fr-FR"/>
          </a:p>
        </p:txBody>
      </p:sp>
    </p:spTree>
    <p:extLst>
      <p:ext uri="{BB962C8B-B14F-4D97-AF65-F5344CB8AC3E}">
        <p14:creationId xmlns:p14="http://schemas.microsoft.com/office/powerpoint/2010/main" val="3059710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2A9437F-69F3-4DB2-A0FA-474FA898C5DA}" type="datetimeFigureOut">
              <a:rPr lang="fr-FR" smtClean="0"/>
              <a:pPr/>
              <a:t>04/12/2017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C9F2256-AD9F-46D7-9A63-1B50153428C6}" type="slidenum">
              <a:rPr lang="fr-FR" smtClean="0"/>
              <a:pPr/>
              <a:t>‹N°›</a:t>
            </a:fld>
            <a:endParaRPr lang="fr-FR"/>
          </a:p>
        </p:txBody>
      </p:sp>
    </p:spTree>
    <p:extLst>
      <p:ext uri="{BB962C8B-B14F-4D97-AF65-F5344CB8AC3E}">
        <p14:creationId xmlns:p14="http://schemas.microsoft.com/office/powerpoint/2010/main" val="487834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2A9437F-69F3-4DB2-A0FA-474FA898C5DA}" type="datetimeFigureOut">
              <a:rPr lang="fr-FR" smtClean="0"/>
              <a:pPr/>
              <a:t>04/12/2017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C9F2256-AD9F-46D7-9A63-1B50153428C6}" type="slidenum">
              <a:rPr lang="fr-FR" smtClean="0"/>
              <a:pPr/>
              <a:t>‹N°›</a:t>
            </a:fld>
            <a:endParaRPr lang="fr-FR"/>
          </a:p>
        </p:txBody>
      </p:sp>
    </p:spTree>
    <p:extLst>
      <p:ext uri="{BB962C8B-B14F-4D97-AF65-F5344CB8AC3E}">
        <p14:creationId xmlns:p14="http://schemas.microsoft.com/office/powerpoint/2010/main" val="2748628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2A9437F-69F3-4DB2-A0FA-474FA898C5DA}" type="datetimeFigureOut">
              <a:rPr lang="fr-FR" smtClean="0"/>
              <a:pPr/>
              <a:t>04/12/2017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C9F2256-AD9F-46D7-9A63-1B50153428C6}" type="slidenum">
              <a:rPr lang="fr-FR" smtClean="0"/>
              <a:pPr/>
              <a:t>‹N°›</a:t>
            </a:fld>
            <a:endParaRPr lang="fr-FR"/>
          </a:p>
        </p:txBody>
      </p:sp>
    </p:spTree>
    <p:extLst>
      <p:ext uri="{BB962C8B-B14F-4D97-AF65-F5344CB8AC3E}">
        <p14:creationId xmlns:p14="http://schemas.microsoft.com/office/powerpoint/2010/main" val="1350832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2A9437F-69F3-4DB2-A0FA-474FA898C5DA}" type="datetimeFigureOut">
              <a:rPr lang="fr-FR" smtClean="0"/>
              <a:pPr/>
              <a:t>04/12/2017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C9F2256-AD9F-46D7-9A63-1B50153428C6}" type="slidenum">
              <a:rPr lang="fr-FR" smtClean="0"/>
              <a:pPr/>
              <a:t>‹N°›</a:t>
            </a:fld>
            <a:endParaRPr lang="fr-FR"/>
          </a:p>
        </p:txBody>
      </p:sp>
    </p:spTree>
    <p:extLst>
      <p:ext uri="{BB962C8B-B14F-4D97-AF65-F5344CB8AC3E}">
        <p14:creationId xmlns:p14="http://schemas.microsoft.com/office/powerpoint/2010/main" val="2039923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2A9437F-69F3-4DB2-A0FA-474FA898C5DA}" type="datetimeFigureOut">
              <a:rPr lang="fr-FR" smtClean="0"/>
              <a:pPr/>
              <a:t>04/12/2017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C9F2256-AD9F-46D7-9A63-1B50153428C6}" type="slidenum">
              <a:rPr lang="fr-FR" smtClean="0"/>
              <a:pPr/>
              <a:t>‹N°›</a:t>
            </a:fld>
            <a:endParaRPr lang="fr-FR"/>
          </a:p>
        </p:txBody>
      </p:sp>
    </p:spTree>
    <p:extLst>
      <p:ext uri="{BB962C8B-B14F-4D97-AF65-F5344CB8AC3E}">
        <p14:creationId xmlns:p14="http://schemas.microsoft.com/office/powerpoint/2010/main" val="3470533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2A9437F-69F3-4DB2-A0FA-474FA898C5DA}" type="datetimeFigureOut">
              <a:rPr lang="fr-FR" smtClean="0"/>
              <a:pPr/>
              <a:t>04/12/2017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C9F2256-AD9F-46D7-9A63-1B50153428C6}" type="slidenum">
              <a:rPr lang="fr-FR" smtClean="0"/>
              <a:pPr/>
              <a:t>‹N°›</a:t>
            </a:fld>
            <a:endParaRPr lang="fr-FR"/>
          </a:p>
        </p:txBody>
      </p:sp>
    </p:spTree>
    <p:extLst>
      <p:ext uri="{BB962C8B-B14F-4D97-AF65-F5344CB8AC3E}">
        <p14:creationId xmlns:p14="http://schemas.microsoft.com/office/powerpoint/2010/main" val="3264355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A9437F-69F3-4DB2-A0FA-474FA898C5DA}" type="datetimeFigureOut">
              <a:rPr lang="fr-FR" smtClean="0"/>
              <a:pPr/>
              <a:t>04/12/2017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9F2256-AD9F-46D7-9A63-1B50153428C6}" type="slidenum">
              <a:rPr lang="fr-FR" smtClean="0"/>
              <a:pPr/>
              <a:t>‹N°›</a:t>
            </a:fld>
            <a:endParaRPr lang="fr-FR"/>
          </a:p>
        </p:txBody>
      </p:sp>
    </p:spTree>
    <p:extLst>
      <p:ext uri="{BB962C8B-B14F-4D97-AF65-F5344CB8AC3E}">
        <p14:creationId xmlns:p14="http://schemas.microsoft.com/office/powerpoint/2010/main" val="1943510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Document_Microsoft_Word_97_-_20031.doc"/></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9512" y="620688"/>
            <a:ext cx="8640960" cy="3960439"/>
          </a:xfrm>
        </p:spPr>
        <p:txBody>
          <a:bodyPr>
            <a:normAutofit fontScale="90000"/>
          </a:bodyPr>
          <a:lstStyle/>
          <a:p>
            <a:r>
              <a:rPr lang="fr-FR" dirty="0" smtClean="0"/>
              <a:t/>
            </a:r>
            <a:br>
              <a:rPr lang="fr-FR" dirty="0" smtClean="0"/>
            </a:br>
            <a:r>
              <a:rPr lang="fr-FR" dirty="0" smtClean="0"/>
              <a:t>Conseil d’école n°1</a:t>
            </a:r>
            <a:br>
              <a:rPr lang="fr-FR" dirty="0" smtClean="0"/>
            </a:br>
            <a:r>
              <a:rPr lang="fr-FR" dirty="0" smtClean="0"/>
              <a:t/>
            </a:r>
            <a:br>
              <a:rPr lang="fr-FR" dirty="0" smtClean="0"/>
            </a:br>
            <a:r>
              <a:rPr lang="fr-FR" b="1" dirty="0" smtClean="0"/>
              <a:t>Ecole Elémentaire d’Application</a:t>
            </a:r>
            <a:br>
              <a:rPr lang="fr-FR" b="1" dirty="0" smtClean="0"/>
            </a:br>
            <a:r>
              <a:rPr lang="fr-FR" b="1" dirty="0" smtClean="0"/>
              <a:t>JULES FERRY</a:t>
            </a:r>
            <a:br>
              <a:rPr lang="fr-FR" b="1" dirty="0" smtClean="0"/>
            </a:br>
            <a:r>
              <a:rPr lang="fr-FR" b="1" dirty="0" smtClean="0"/>
              <a:t>Section Internationale</a:t>
            </a:r>
            <a:r>
              <a:rPr lang="fr-FR" dirty="0" smtClean="0"/>
              <a:t/>
            </a:r>
            <a:br>
              <a:rPr lang="fr-FR" dirty="0" smtClean="0"/>
            </a:br>
            <a:r>
              <a:rPr lang="fr-FR" dirty="0"/>
              <a:t>17 novembre 2017 </a:t>
            </a:r>
            <a:r>
              <a:rPr lang="fr-FR" dirty="0" smtClean="0"/>
              <a:t/>
            </a:r>
            <a:br>
              <a:rPr lang="fr-FR" dirty="0" smtClean="0"/>
            </a:br>
            <a:endParaRPr lang="fr-FR" dirty="0"/>
          </a:p>
        </p:txBody>
      </p:sp>
    </p:spTree>
    <p:extLst>
      <p:ext uri="{BB962C8B-B14F-4D97-AF65-F5344CB8AC3E}">
        <p14:creationId xmlns:p14="http://schemas.microsoft.com/office/powerpoint/2010/main" val="319420363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b="1" dirty="0" smtClean="0"/>
              <a:t>P.P.M.S., Alerte Vigilance Attentats et Charte de la laïcité</a:t>
            </a:r>
            <a:endParaRPr lang="fr-FR" b="1" dirty="0"/>
          </a:p>
        </p:txBody>
      </p:sp>
      <p:sp>
        <p:nvSpPr>
          <p:cNvPr id="3" name="Espace réservé du contenu 2"/>
          <p:cNvSpPr>
            <a:spLocks noGrp="1"/>
          </p:cNvSpPr>
          <p:nvPr>
            <p:ph idx="1"/>
          </p:nvPr>
        </p:nvSpPr>
        <p:spPr/>
        <p:txBody>
          <a:bodyPr>
            <a:normAutofit/>
          </a:bodyPr>
          <a:lstStyle/>
          <a:p>
            <a:pPr algn="just"/>
            <a:r>
              <a:rPr lang="fr-FR" sz="2400" dirty="0" smtClean="0"/>
              <a:t>3 exercices différents vont être effectués au cours de l’année (alerte vigilance attentats, mise en confinement PPMS et alerte incendie). Les parents seront destinataires d’une note d’information leur indiquant les mesures à suivre en cas d’alerte, pour la mise en confinement.</a:t>
            </a:r>
          </a:p>
          <a:p>
            <a:pPr algn="just"/>
            <a:r>
              <a:rPr lang="fr-FR" sz="2400" dirty="0" smtClean="0"/>
              <a:t>Les élèves ont été formés et informés en classe sur le risque « attentats ». Un exercice de confinement en classe a été effectué le 16/10/17. Les élèves ont été prévenus par un signal sonore (sonnerie d’une durée de 20s).</a:t>
            </a:r>
          </a:p>
          <a:p>
            <a:pPr algn="just"/>
            <a:r>
              <a:rPr lang="fr-FR" sz="2400" dirty="0" smtClean="0"/>
              <a:t>La charte de la laïcité sera distribuée à chaque élève et travaillée en classe, sous diverses formes. </a:t>
            </a:r>
          </a:p>
          <a:p>
            <a:endParaRPr lang="fr-FR" sz="2400" dirty="0" smtClean="0"/>
          </a:p>
          <a:p>
            <a:endParaRPr lang="fr-FR" sz="2400" dirty="0" smtClean="0"/>
          </a:p>
          <a:p>
            <a:endParaRPr lang="fr-FR" sz="2400" dirty="0" smtClean="0"/>
          </a:p>
          <a:p>
            <a:endParaRPr lang="fr-FR" sz="24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16632"/>
            <a:ext cx="8229600" cy="922114"/>
          </a:xfrm>
        </p:spPr>
        <p:txBody>
          <a:bodyPr/>
          <a:lstStyle/>
          <a:p>
            <a:r>
              <a:rPr lang="fr-FR" dirty="0" smtClean="0"/>
              <a:t>Règlement intérieur</a:t>
            </a:r>
            <a:endParaRPr lang="fr-FR" dirty="0"/>
          </a:p>
        </p:txBody>
      </p:sp>
      <p:sp>
        <p:nvSpPr>
          <p:cNvPr id="3" name="Espace réservé du contenu 2"/>
          <p:cNvSpPr>
            <a:spLocks noGrp="1"/>
          </p:cNvSpPr>
          <p:nvPr>
            <p:ph idx="1"/>
          </p:nvPr>
        </p:nvSpPr>
        <p:spPr/>
        <p:txBody>
          <a:bodyPr/>
          <a:lstStyle/>
          <a:p>
            <a:endParaRPr lang="fr-FR" dirty="0"/>
          </a:p>
        </p:txBody>
      </p:sp>
      <p:graphicFrame>
        <p:nvGraphicFramePr>
          <p:cNvPr id="5" name="Objet 4"/>
          <p:cNvGraphicFramePr>
            <a:graphicFrameLocks noChangeAspect="1"/>
          </p:cNvGraphicFramePr>
          <p:nvPr>
            <p:extLst>
              <p:ext uri="{D42A27DB-BD31-4B8C-83A1-F6EECF244321}">
                <p14:modId xmlns:p14="http://schemas.microsoft.com/office/powerpoint/2010/main" val="2092410280"/>
              </p:ext>
            </p:extLst>
          </p:nvPr>
        </p:nvGraphicFramePr>
        <p:xfrm>
          <a:off x="251520" y="836712"/>
          <a:ext cx="8575675" cy="5765800"/>
        </p:xfrm>
        <a:graphic>
          <a:graphicData uri="http://schemas.openxmlformats.org/presentationml/2006/ole">
            <mc:AlternateContent xmlns:mc="http://schemas.openxmlformats.org/markup-compatibility/2006">
              <mc:Choice xmlns:v="urn:schemas-microsoft-com:vml" Requires="v">
                <p:oleObj spid="_x0000_s4204" name="Document" r:id="rId4" imgW="10250042" imgH="6914987" progId="Word.Document.8">
                  <p:embed/>
                </p:oleObj>
              </mc:Choice>
              <mc:Fallback>
                <p:oleObj name="Document" r:id="rId4" imgW="10250042" imgH="6914987" progId="Word.Document.8">
                  <p:embed/>
                  <p:pic>
                    <p:nvPicPr>
                      <p:cNvPr id="0" name="Picture 10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520" y="836712"/>
                        <a:ext cx="8575675" cy="576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92680691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260648"/>
            <a:ext cx="8748040" cy="5976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976859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500" fill="hold"/>
                                        <p:tgtEl>
                                          <p:spTgt spid="5122"/>
                                        </p:tgtEl>
                                        <p:attrNameLst>
                                          <p:attrName>ppt_w</p:attrName>
                                        </p:attrNameLst>
                                      </p:cBhvr>
                                      <p:tavLst>
                                        <p:tav tm="0">
                                          <p:val>
                                            <p:fltVal val="0"/>
                                          </p:val>
                                        </p:tav>
                                        <p:tav tm="100000">
                                          <p:val>
                                            <p:strVal val="#ppt_w"/>
                                          </p:val>
                                        </p:tav>
                                      </p:tavLst>
                                    </p:anim>
                                    <p:anim calcmode="lin" valueType="num">
                                      <p:cBhvr>
                                        <p:cTn id="8" dur="500" fill="hold"/>
                                        <p:tgtEl>
                                          <p:spTgt spid="5122"/>
                                        </p:tgtEl>
                                        <p:attrNameLst>
                                          <p:attrName>ppt_h</p:attrName>
                                        </p:attrNameLst>
                                      </p:cBhvr>
                                      <p:tavLst>
                                        <p:tav tm="0">
                                          <p:val>
                                            <p:fltVal val="0"/>
                                          </p:val>
                                        </p:tav>
                                        <p:tav tm="100000">
                                          <p:val>
                                            <p:strVal val="#ppt_h"/>
                                          </p:val>
                                        </p:tav>
                                      </p:tavLst>
                                    </p:anim>
                                    <p:animEffect transition="in" filter="fade">
                                      <p:cBhvr>
                                        <p:cTn id="9"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3" y="476672"/>
            <a:ext cx="8787198" cy="58856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2996952"/>
            <a:ext cx="3528392" cy="1847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160591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148"/>
                                        </p:tgtEl>
                                        <p:attrNameLst>
                                          <p:attrName>style.visibility</p:attrName>
                                        </p:attrNameLst>
                                      </p:cBhvr>
                                      <p:to>
                                        <p:strVal val="visible"/>
                                      </p:to>
                                    </p:set>
                                    <p:anim calcmode="lin" valueType="num">
                                      <p:cBhvr>
                                        <p:cTn id="7" dur="500" fill="hold"/>
                                        <p:tgtEl>
                                          <p:spTgt spid="6148"/>
                                        </p:tgtEl>
                                        <p:attrNameLst>
                                          <p:attrName>ppt_w</p:attrName>
                                        </p:attrNameLst>
                                      </p:cBhvr>
                                      <p:tavLst>
                                        <p:tav tm="0">
                                          <p:val>
                                            <p:fltVal val="0"/>
                                          </p:val>
                                        </p:tav>
                                        <p:tav tm="100000">
                                          <p:val>
                                            <p:strVal val="#ppt_w"/>
                                          </p:val>
                                        </p:tav>
                                      </p:tavLst>
                                    </p:anim>
                                    <p:anim calcmode="lin" valueType="num">
                                      <p:cBhvr>
                                        <p:cTn id="8" dur="500" fill="hold"/>
                                        <p:tgtEl>
                                          <p:spTgt spid="6148"/>
                                        </p:tgtEl>
                                        <p:attrNameLst>
                                          <p:attrName>ppt_h</p:attrName>
                                        </p:attrNameLst>
                                      </p:cBhvr>
                                      <p:tavLst>
                                        <p:tav tm="0">
                                          <p:val>
                                            <p:fltVal val="0"/>
                                          </p:val>
                                        </p:tav>
                                        <p:tav tm="100000">
                                          <p:val>
                                            <p:strVal val="#ppt_h"/>
                                          </p:val>
                                        </p:tav>
                                      </p:tavLst>
                                    </p:anim>
                                    <p:animEffect transition="in" filter="fade">
                                      <p:cBhvr>
                                        <p:cTn id="9" dur="500"/>
                                        <p:tgtEl>
                                          <p:spTgt spid="6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346050"/>
          </a:xfrm>
        </p:spPr>
        <p:txBody>
          <a:bodyPr>
            <a:noAutofit/>
          </a:bodyPr>
          <a:lstStyle/>
          <a:p>
            <a:r>
              <a:rPr lang="fr-FR" sz="2000" b="1" dirty="0" smtClean="0">
                <a:effectLst>
                  <a:outerShdw blurRad="38100" dist="38100" dir="2700000" algn="tl">
                    <a:srgbClr val="000000">
                      <a:alpha val="43137"/>
                    </a:srgbClr>
                  </a:outerShdw>
                </a:effectLst>
              </a:rPr>
              <a:t>Charte de la laïcité</a:t>
            </a:r>
            <a:endParaRPr lang="fr-FR" sz="2000" b="1" dirty="0">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57200" y="548680"/>
            <a:ext cx="8075240" cy="6048672"/>
          </a:xfrm>
        </p:spPr>
        <p:txBody>
          <a:bodyPr>
            <a:normAutofit fontScale="40000" lnSpcReduction="20000"/>
          </a:bodyPr>
          <a:lstStyle/>
          <a:p>
            <a:r>
              <a:rPr lang="fr-FR" sz="5200" dirty="0" smtClean="0"/>
              <a:t>1</a:t>
            </a:r>
            <a:r>
              <a:rPr lang="fr-FR" sz="5200" b="1" dirty="0" smtClean="0"/>
              <a:t>. La France est une République indivisible, laïque, démocratique et sociale. </a:t>
            </a:r>
            <a:r>
              <a:rPr lang="fr-FR" sz="5200" dirty="0" smtClean="0"/>
              <a:t>Elle assure l'égalité devant la loi, sur l'ensemble de son territoire, de tous les citoyens. Elle respecte toutes les croyances.</a:t>
            </a:r>
          </a:p>
          <a:p>
            <a:r>
              <a:rPr lang="fr-FR" sz="5200" dirty="0" smtClean="0"/>
              <a:t>2. La République laïque organise </a:t>
            </a:r>
            <a:r>
              <a:rPr lang="fr-FR" sz="5200" b="1" dirty="0" smtClean="0"/>
              <a:t>la séparation des religions et de</a:t>
            </a:r>
            <a:r>
              <a:rPr lang="fr-FR" sz="5200" dirty="0" smtClean="0"/>
              <a:t> </a:t>
            </a:r>
            <a:r>
              <a:rPr lang="fr-FR" sz="5200" b="1" dirty="0" smtClean="0"/>
              <a:t>l'État.</a:t>
            </a:r>
            <a:r>
              <a:rPr lang="fr-FR" sz="5200" dirty="0" smtClean="0"/>
              <a:t> L'État est neutre à l'égard des convictions religieuses ou spirituelles. Il n'y a pas de religion d'État.</a:t>
            </a:r>
          </a:p>
          <a:p>
            <a:r>
              <a:rPr lang="fr-FR" sz="5200" dirty="0" smtClean="0"/>
              <a:t>3. La laïcité garantit </a:t>
            </a:r>
            <a:r>
              <a:rPr lang="fr-FR" sz="5200" b="1" dirty="0" smtClean="0"/>
              <a:t>la liberté de conscience</a:t>
            </a:r>
            <a:r>
              <a:rPr lang="fr-FR" sz="5200" dirty="0" smtClean="0"/>
              <a:t> à tous. </a:t>
            </a:r>
            <a:r>
              <a:rPr lang="fr-FR" sz="5200" b="1" dirty="0" smtClean="0"/>
              <a:t>Chacun est libre de croire ou de ne pas croire. </a:t>
            </a:r>
            <a:r>
              <a:rPr lang="fr-FR" sz="5200" dirty="0" smtClean="0"/>
              <a:t>Elle permet la libre expression de ses convictions, dans le respect de celles d'autrui et dans les limites de l'ordre public.</a:t>
            </a:r>
          </a:p>
          <a:p>
            <a:r>
              <a:rPr lang="fr-FR" sz="5200" dirty="0" smtClean="0"/>
              <a:t>4. La laïcité permet l'exercice de la citoyenneté, en conciliant </a:t>
            </a:r>
            <a:r>
              <a:rPr lang="fr-FR" sz="5200" b="1" dirty="0" smtClean="0"/>
              <a:t>la liberté de chacun </a:t>
            </a:r>
            <a:r>
              <a:rPr lang="fr-FR" sz="5200" dirty="0" smtClean="0"/>
              <a:t>avec</a:t>
            </a:r>
            <a:r>
              <a:rPr lang="fr-FR" sz="5200" b="1" dirty="0" smtClean="0"/>
              <a:t> l'égalité et la fraternité de tous</a:t>
            </a:r>
            <a:r>
              <a:rPr lang="fr-FR" sz="5200" dirty="0" smtClean="0"/>
              <a:t> dans le souci de l'intérêt général</a:t>
            </a:r>
            <a:r>
              <a:rPr lang="fr-FR" sz="5200" b="1" dirty="0" smtClean="0"/>
              <a:t>.</a:t>
            </a:r>
            <a:endParaRPr lang="fr-FR" sz="5200" dirty="0" smtClean="0"/>
          </a:p>
          <a:p>
            <a:r>
              <a:rPr lang="fr-FR" sz="5200" dirty="0" smtClean="0"/>
              <a:t>5. La République assure dans les établissements scolaires le respect de chacun de ces principes.</a:t>
            </a:r>
            <a:r>
              <a:rPr lang="fr-FR" sz="5200" b="1" dirty="0" smtClean="0"/>
              <a:t> </a:t>
            </a:r>
            <a:r>
              <a:rPr lang="fr-FR" sz="5200" dirty="0" smtClean="0"/>
              <a:t> </a:t>
            </a:r>
          </a:p>
          <a:p>
            <a:r>
              <a:rPr lang="fr-FR" sz="5200" dirty="0" smtClean="0"/>
              <a:t>6. La laïcité de l'École offre aux élèves les conditions pour forger leur personnalité, exercer leur libre arbitre et faire l'apprentissage de la citoyenneté. </a:t>
            </a:r>
            <a:r>
              <a:rPr lang="fr-FR" sz="5200" b="1" dirty="0" smtClean="0"/>
              <a:t>Elle les protège de tout prosélytisme et de toute pression</a:t>
            </a:r>
            <a:r>
              <a:rPr lang="fr-FR" sz="5200" dirty="0" smtClean="0"/>
              <a:t> qui les empêcheraient de faire leurs propres choix.</a:t>
            </a:r>
            <a:r>
              <a:rPr lang="fr-FR" sz="5200" b="1" dirty="0" smtClean="0"/>
              <a:t> </a:t>
            </a:r>
            <a:endParaRPr lang="fr-FR" sz="5200" dirty="0" smtClean="0"/>
          </a:p>
          <a:p>
            <a:r>
              <a:rPr lang="fr-FR" sz="5200" dirty="0" smtClean="0"/>
              <a:t>7. La laïcité assure aux élèves l'accès à </a:t>
            </a:r>
            <a:r>
              <a:rPr lang="fr-FR" sz="5200" b="1" dirty="0" smtClean="0"/>
              <a:t>une culture commune et partagée.</a:t>
            </a:r>
            <a:endParaRPr lang="fr-FR" sz="5200" dirty="0" smtClean="0"/>
          </a:p>
          <a:p>
            <a:endParaRPr lang="fr-FR" dirty="0"/>
          </a:p>
        </p:txBody>
      </p:sp>
    </p:spTree>
    <p:extLst>
      <p:ext uri="{BB962C8B-B14F-4D97-AF65-F5344CB8AC3E}">
        <p14:creationId xmlns:p14="http://schemas.microsoft.com/office/powerpoint/2010/main" val="384907612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597352"/>
          </a:xfrm>
        </p:spPr>
        <p:txBody>
          <a:bodyPr>
            <a:noAutofit/>
          </a:bodyPr>
          <a:lstStyle/>
          <a:p>
            <a:pPr lvl="0"/>
            <a:r>
              <a:rPr lang="fr-FR" sz="1600" dirty="0">
                <a:solidFill>
                  <a:prstClr val="black"/>
                </a:solidFill>
              </a:rPr>
              <a:t>8. La laïcité permet l'exercice de la </a:t>
            </a:r>
            <a:r>
              <a:rPr lang="fr-FR" sz="1600" b="1" dirty="0">
                <a:solidFill>
                  <a:prstClr val="black"/>
                </a:solidFill>
              </a:rPr>
              <a:t>liberté d'expression</a:t>
            </a:r>
            <a:r>
              <a:rPr lang="fr-FR" sz="1600" dirty="0">
                <a:solidFill>
                  <a:prstClr val="black"/>
                </a:solidFill>
              </a:rPr>
              <a:t> des élèves dans la limite du bon fonctionnement de l'École comme du respect des valeurs républicaines et du </a:t>
            </a:r>
            <a:r>
              <a:rPr lang="fr-FR" sz="1600" b="1" dirty="0">
                <a:solidFill>
                  <a:prstClr val="black"/>
                </a:solidFill>
              </a:rPr>
              <a:t>pluralisme des convictions.</a:t>
            </a:r>
            <a:endParaRPr lang="fr-FR" sz="1600" dirty="0">
              <a:solidFill>
                <a:prstClr val="black"/>
              </a:solidFill>
            </a:endParaRPr>
          </a:p>
          <a:p>
            <a:pPr lvl="0"/>
            <a:r>
              <a:rPr lang="fr-FR" sz="1600" dirty="0">
                <a:solidFill>
                  <a:prstClr val="black"/>
                </a:solidFill>
              </a:rPr>
              <a:t>9. La laïcité implique </a:t>
            </a:r>
            <a:r>
              <a:rPr lang="fr-FR" sz="1600" b="1" dirty="0">
                <a:solidFill>
                  <a:prstClr val="black"/>
                </a:solidFill>
              </a:rPr>
              <a:t>le rejet de toutes les violences et de toutes les discriminations</a:t>
            </a:r>
            <a:r>
              <a:rPr lang="fr-FR" sz="1600" dirty="0">
                <a:solidFill>
                  <a:prstClr val="black"/>
                </a:solidFill>
              </a:rPr>
              <a:t>, garantit </a:t>
            </a:r>
            <a:r>
              <a:rPr lang="fr-FR" sz="1600" b="1" dirty="0">
                <a:solidFill>
                  <a:prstClr val="black"/>
                </a:solidFill>
              </a:rPr>
              <a:t>l'égalité entre les filles et les garçons</a:t>
            </a:r>
            <a:r>
              <a:rPr lang="fr-FR" sz="1600" dirty="0">
                <a:solidFill>
                  <a:prstClr val="black"/>
                </a:solidFill>
              </a:rPr>
              <a:t> et repose sur une culture du </a:t>
            </a:r>
            <a:r>
              <a:rPr lang="fr-FR" sz="1600" b="1" dirty="0">
                <a:solidFill>
                  <a:prstClr val="black"/>
                </a:solidFill>
              </a:rPr>
              <a:t>respect</a:t>
            </a:r>
            <a:r>
              <a:rPr lang="fr-FR" sz="1600" dirty="0">
                <a:solidFill>
                  <a:prstClr val="black"/>
                </a:solidFill>
              </a:rPr>
              <a:t> et de la compréhension de l'autre</a:t>
            </a:r>
            <a:r>
              <a:rPr lang="fr-FR" sz="1600" b="1" dirty="0">
                <a:solidFill>
                  <a:prstClr val="black"/>
                </a:solidFill>
              </a:rPr>
              <a:t>.</a:t>
            </a:r>
            <a:endParaRPr lang="fr-FR" sz="1600" dirty="0">
              <a:solidFill>
                <a:prstClr val="black"/>
              </a:solidFill>
            </a:endParaRPr>
          </a:p>
          <a:p>
            <a:pPr lvl="0"/>
            <a:r>
              <a:rPr lang="fr-FR" sz="1600" dirty="0">
                <a:solidFill>
                  <a:prstClr val="black"/>
                </a:solidFill>
              </a:rPr>
              <a:t>10. </a:t>
            </a:r>
            <a:r>
              <a:rPr lang="fr-FR" sz="1600" b="1" dirty="0">
                <a:solidFill>
                  <a:prstClr val="black"/>
                </a:solidFill>
              </a:rPr>
              <a:t>Il appartient à tous les personnels de transmettre aux élèves le sens et la valeur de la laïcité,</a:t>
            </a:r>
            <a:r>
              <a:rPr lang="fr-FR" sz="1600" dirty="0">
                <a:solidFill>
                  <a:prstClr val="black"/>
                </a:solidFill>
              </a:rPr>
              <a:t> ainsi que des autres principes fondamentaux de la République. Ils veillent à leur application dans le cadre scolaire. Il leur revient de porter la présente charte à la connaissance des parents d'élèves.</a:t>
            </a:r>
          </a:p>
          <a:p>
            <a:pPr lvl="0"/>
            <a:r>
              <a:rPr lang="fr-FR" sz="1600" dirty="0">
                <a:solidFill>
                  <a:prstClr val="black"/>
                </a:solidFill>
              </a:rPr>
              <a:t>11. </a:t>
            </a:r>
            <a:r>
              <a:rPr lang="fr-FR" sz="1600" b="1" dirty="0">
                <a:solidFill>
                  <a:prstClr val="black"/>
                </a:solidFill>
              </a:rPr>
              <a:t>Les personnels ont un devoir de stricte neutralité :</a:t>
            </a:r>
            <a:r>
              <a:rPr lang="fr-FR" sz="1600" dirty="0">
                <a:solidFill>
                  <a:prstClr val="black"/>
                </a:solidFill>
              </a:rPr>
              <a:t> ils ne doivent pas manifester leurs convictions politiques ou religieuses dans l'exercice de leurs fonctions.</a:t>
            </a:r>
          </a:p>
          <a:p>
            <a:pPr lvl="0"/>
            <a:r>
              <a:rPr lang="fr-FR" sz="1600" dirty="0">
                <a:solidFill>
                  <a:prstClr val="black"/>
                </a:solidFill>
              </a:rPr>
              <a:t>12.</a:t>
            </a:r>
            <a:r>
              <a:rPr lang="fr-FR" sz="1600" b="1" dirty="0">
                <a:solidFill>
                  <a:prstClr val="black"/>
                </a:solidFill>
              </a:rPr>
              <a:t> Les enseignements sont laïques.</a:t>
            </a:r>
            <a:r>
              <a:rPr lang="fr-FR" sz="1600" dirty="0">
                <a:solidFill>
                  <a:prstClr val="black"/>
                </a:solidFill>
              </a:rPr>
              <a:t> Afin de garantir aux élèves l'ouverture la plus objective possible à la diversité des visions du monde ainsi qu'à l'étendue et à la précision des savoirs, </a:t>
            </a:r>
            <a:r>
              <a:rPr lang="fr-FR" sz="1600" b="1" dirty="0">
                <a:solidFill>
                  <a:prstClr val="black"/>
                </a:solidFill>
              </a:rPr>
              <a:t>aucun sujet n'est a priori exclu du questionnement scientifique et pédagogique.</a:t>
            </a:r>
            <a:r>
              <a:rPr lang="fr-FR" sz="1600" dirty="0">
                <a:solidFill>
                  <a:prstClr val="black"/>
                </a:solidFill>
              </a:rPr>
              <a:t> Aucun élève ne peut invoquer une conviction religieuse ou politique pour contester à un enseignant le droit de traiter une question au programme.</a:t>
            </a:r>
          </a:p>
          <a:p>
            <a:pPr lvl="0"/>
            <a:r>
              <a:rPr lang="fr-FR" sz="1600" dirty="0">
                <a:solidFill>
                  <a:prstClr val="black"/>
                </a:solidFill>
              </a:rPr>
              <a:t>13. Nul ne peut se prévaloir de son appartenance religieuse pour refuser de se conformer aux règles applicables dans l'École de la République.</a:t>
            </a:r>
          </a:p>
          <a:p>
            <a:pPr lvl="0"/>
            <a:r>
              <a:rPr lang="fr-FR" sz="1600" dirty="0">
                <a:solidFill>
                  <a:prstClr val="black"/>
                </a:solidFill>
              </a:rPr>
              <a:t>14. Dans les établissements scolaires publics, les règles de vie des différents espaces, précisées dans le règlement intérieur, sont respectueuses de la laïcité. </a:t>
            </a:r>
            <a:r>
              <a:rPr lang="fr-FR" sz="1600" b="1" dirty="0">
                <a:solidFill>
                  <a:prstClr val="black"/>
                </a:solidFill>
              </a:rPr>
              <a:t>Le port de signes ou tenues par lesquels les élèves manifestent ostensiblement une appartenance religieuse est interdit.</a:t>
            </a:r>
            <a:endParaRPr lang="fr-FR" sz="1600" dirty="0">
              <a:solidFill>
                <a:prstClr val="black"/>
              </a:solidFill>
            </a:endParaRPr>
          </a:p>
          <a:p>
            <a:pPr lvl="0"/>
            <a:r>
              <a:rPr lang="fr-FR" sz="1600" dirty="0">
                <a:solidFill>
                  <a:prstClr val="black"/>
                </a:solidFill>
              </a:rPr>
              <a:t>15. Par leurs réflexions et leurs activités, </a:t>
            </a:r>
            <a:r>
              <a:rPr lang="fr-FR" sz="1600" b="1" dirty="0">
                <a:solidFill>
                  <a:prstClr val="black"/>
                </a:solidFill>
              </a:rPr>
              <a:t>les élèves contribuent à faire vivre la laïcité</a:t>
            </a:r>
            <a:r>
              <a:rPr lang="fr-FR" sz="1600" dirty="0">
                <a:solidFill>
                  <a:prstClr val="black"/>
                </a:solidFill>
              </a:rPr>
              <a:t> au sein de leur établissement.</a:t>
            </a:r>
          </a:p>
          <a:p>
            <a:pPr lvl="0"/>
            <a:endParaRPr lang="fr-FR" sz="1600" dirty="0">
              <a:solidFill>
                <a:prstClr val="black"/>
              </a:solidFill>
            </a:endParaRPr>
          </a:p>
          <a:p>
            <a:endParaRPr lang="fr-FR" sz="1600" dirty="0"/>
          </a:p>
        </p:txBody>
      </p:sp>
    </p:spTree>
    <p:extLst>
      <p:ext uri="{BB962C8B-B14F-4D97-AF65-F5344CB8AC3E}">
        <p14:creationId xmlns:p14="http://schemas.microsoft.com/office/powerpoint/2010/main" val="128367626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t>Projets</a:t>
            </a:r>
            <a:endParaRPr lang="fr-FR" sz="2800" dirty="0"/>
          </a:p>
        </p:txBody>
      </p:sp>
      <p:sp>
        <p:nvSpPr>
          <p:cNvPr id="3" name="Espace réservé du contenu 2"/>
          <p:cNvSpPr>
            <a:spLocks noGrp="1"/>
          </p:cNvSpPr>
          <p:nvPr>
            <p:ph idx="1"/>
          </p:nvPr>
        </p:nvSpPr>
        <p:spPr>
          <a:xfrm>
            <a:off x="611560" y="1268760"/>
            <a:ext cx="8136904" cy="5589240"/>
          </a:xfrm>
        </p:spPr>
        <p:txBody>
          <a:bodyPr>
            <a:normAutofit fontScale="25000" lnSpcReduction="20000"/>
          </a:bodyPr>
          <a:lstStyle/>
          <a:p>
            <a:pPr marL="0" indent="0">
              <a:buNone/>
            </a:pPr>
            <a:r>
              <a:rPr lang="fr-FR" sz="5600" dirty="0" smtClean="0"/>
              <a:t>-Les évaluations des CP ont eu lieu du 25/09/17 au 29/09/17:</a:t>
            </a:r>
          </a:p>
          <a:p>
            <a:pPr marL="0" indent="0">
              <a:buNone/>
            </a:pPr>
            <a:r>
              <a:rPr lang="fr-FR" sz="5600" dirty="0" smtClean="0"/>
              <a:t>-Mme </a:t>
            </a:r>
            <a:r>
              <a:rPr lang="fr-FR" sz="5600" dirty="0" err="1" smtClean="0"/>
              <a:t>Chédaille</a:t>
            </a:r>
            <a:r>
              <a:rPr lang="fr-FR" sz="5600" dirty="0" smtClean="0"/>
              <a:t> les a trouvées compliquées, avec un manque de précisions dans les consignes.</a:t>
            </a:r>
          </a:p>
          <a:p>
            <a:pPr marL="0" indent="0">
              <a:buNone/>
            </a:pPr>
            <a:r>
              <a:rPr lang="fr-FR" sz="5600" dirty="0" smtClean="0"/>
              <a:t>-Mme </a:t>
            </a:r>
            <a:r>
              <a:rPr lang="fr-FR" sz="5600" dirty="0" err="1" smtClean="0"/>
              <a:t>Legrain</a:t>
            </a:r>
            <a:r>
              <a:rPr lang="fr-FR" sz="5600" dirty="0" smtClean="0"/>
              <a:t> pense qu’il faudrait les faire en fin de GS.</a:t>
            </a:r>
          </a:p>
          <a:p>
            <a:pPr marL="0" indent="0">
              <a:buNone/>
            </a:pPr>
            <a:r>
              <a:rPr lang="fr-FR" sz="5600" dirty="0" smtClean="0"/>
              <a:t>-Mme </a:t>
            </a:r>
            <a:r>
              <a:rPr lang="fr-FR" sz="5600" dirty="0" err="1" smtClean="0"/>
              <a:t>Millot</a:t>
            </a:r>
            <a:r>
              <a:rPr lang="fr-FR" sz="5600" dirty="0" smtClean="0"/>
              <a:t> précise qu’il faut cibler l’étude des sons, l’écrit et la tenue du crayon. </a:t>
            </a:r>
          </a:p>
          <a:p>
            <a:pPr marL="0" indent="0">
              <a:buNone/>
            </a:pPr>
            <a:r>
              <a:rPr lang="fr-FR" sz="5600" dirty="0" smtClean="0"/>
              <a:t>-Elections des représentants au conseil d’école – Vendredi 13/10/17 – Participation: 40,35% </a:t>
            </a:r>
          </a:p>
          <a:p>
            <a:pPr marL="0" indent="0">
              <a:buNone/>
            </a:pPr>
            <a:endParaRPr lang="fr-FR" sz="5600" dirty="0"/>
          </a:p>
          <a:p>
            <a:r>
              <a:rPr lang="fr-FR" sz="5600" dirty="0" smtClean="0"/>
              <a:t> </a:t>
            </a:r>
            <a:r>
              <a:rPr lang="fr-FR" sz="5600" dirty="0"/>
              <a:t>Conseils de </a:t>
            </a:r>
            <a:r>
              <a:rPr lang="fr-FR" sz="5600" dirty="0" smtClean="0"/>
              <a:t>délégués de classe</a:t>
            </a:r>
            <a:r>
              <a:rPr lang="fr-FR" sz="5600" dirty="0"/>
              <a:t> : </a:t>
            </a:r>
            <a:r>
              <a:rPr lang="fr-FR" sz="5600" dirty="0" smtClean="0"/>
              <a:t>Continuité </a:t>
            </a:r>
            <a:r>
              <a:rPr lang="fr-FR" sz="5600" dirty="0"/>
              <a:t>de la démarche </a:t>
            </a:r>
            <a:r>
              <a:rPr lang="fr-FR" sz="5600" dirty="0" smtClean="0"/>
              <a:t>citoyenne. </a:t>
            </a:r>
          </a:p>
          <a:p>
            <a:pPr>
              <a:buNone/>
            </a:pPr>
            <a:r>
              <a:rPr lang="fr-FR" sz="5600" dirty="0" smtClean="0"/>
              <a:t>         2 élèves sont élus par classe. Une 1</a:t>
            </a:r>
            <a:r>
              <a:rPr lang="fr-FR" sz="5600" baseline="30000" dirty="0" smtClean="0"/>
              <a:t>ère</a:t>
            </a:r>
            <a:r>
              <a:rPr lang="fr-FR" sz="5600" dirty="0" smtClean="0"/>
              <a:t> réunion est prévue avant fin Novembre.</a:t>
            </a:r>
          </a:p>
          <a:p>
            <a:r>
              <a:rPr lang="fr-FR" sz="5600" dirty="0" smtClean="0"/>
              <a:t>3 élèves ont été élus au Conseil Municipal des Enfants, qui se réunit une fois par trimestre.</a:t>
            </a:r>
          </a:p>
          <a:p>
            <a:pPr>
              <a:buNone/>
            </a:pPr>
            <a:endParaRPr lang="fr-FR" sz="5600" dirty="0"/>
          </a:p>
          <a:p>
            <a:r>
              <a:rPr lang="fr-FR" sz="5600" b="1" u="sng" dirty="0"/>
              <a:t>- Sorties ponctuelles, séjours, projets </a:t>
            </a:r>
            <a:r>
              <a:rPr lang="fr-FR" sz="5600" dirty="0" smtClean="0"/>
              <a:t>:</a:t>
            </a:r>
            <a:r>
              <a:rPr lang="fr-FR" sz="5600" dirty="0"/>
              <a:t> </a:t>
            </a:r>
          </a:p>
          <a:p>
            <a:r>
              <a:rPr lang="fr-FR" sz="5600" dirty="0"/>
              <a:t>→ </a:t>
            </a:r>
            <a:r>
              <a:rPr lang="fr-FR" sz="5600" dirty="0" smtClean="0"/>
              <a:t>6 classes vont se rendre au musée, de Novembre 2017  à Juin 2018.</a:t>
            </a:r>
            <a:endParaRPr lang="fr-FR" sz="5600" dirty="0"/>
          </a:p>
          <a:p>
            <a:r>
              <a:rPr lang="fr-FR" sz="5600" dirty="0"/>
              <a:t>→ </a:t>
            </a:r>
            <a:r>
              <a:rPr lang="fr-FR" sz="5600" dirty="0" smtClean="0"/>
              <a:t>8 classes participent au dispositif </a:t>
            </a:r>
            <a:r>
              <a:rPr lang="fr-FR" sz="5600" b="1" dirty="0" smtClean="0"/>
              <a:t>« Ecole et cinéma ». </a:t>
            </a:r>
            <a:r>
              <a:rPr lang="fr-FR" sz="5600" dirty="0" smtClean="0"/>
              <a:t>3 films vont être vus par les élèves.</a:t>
            </a:r>
          </a:p>
          <a:p>
            <a:pPr marL="0" indent="0">
              <a:buNone/>
            </a:pPr>
            <a:r>
              <a:rPr lang="fr-FR" sz="5600" dirty="0" smtClean="0"/>
              <a:t>            -</a:t>
            </a:r>
            <a:r>
              <a:rPr lang="fr-FR" sz="5600" dirty="0"/>
              <a:t>Le coût total des 3 séances est de 7,50€; les parents paieront 4,50€ et la coopérative scolaire </a:t>
            </a:r>
            <a:r>
              <a:rPr lang="fr-FR" sz="5600" dirty="0" smtClean="0"/>
              <a:t>allouera    </a:t>
            </a:r>
          </a:p>
          <a:p>
            <a:pPr marL="0" indent="0">
              <a:buNone/>
            </a:pPr>
            <a:r>
              <a:rPr lang="fr-FR" sz="5600" dirty="0"/>
              <a:t> </a:t>
            </a:r>
            <a:r>
              <a:rPr lang="fr-FR" sz="5600" dirty="0" smtClean="0"/>
              <a:t>             à chaque élève.</a:t>
            </a:r>
          </a:p>
          <a:p>
            <a:r>
              <a:rPr lang="fr-FR" sz="5600" dirty="0"/>
              <a:t>→ </a:t>
            </a:r>
            <a:r>
              <a:rPr lang="fr-FR" sz="5600" dirty="0" smtClean="0"/>
              <a:t>2 classes se rendent à la bibliothèque, </a:t>
            </a:r>
            <a:r>
              <a:rPr lang="fr-FR" sz="5600" dirty="0"/>
              <a:t>de Novembre 2017  à Juin 2018</a:t>
            </a:r>
            <a:r>
              <a:rPr lang="fr-FR" sz="5600" dirty="0" smtClean="0"/>
              <a:t>.    </a:t>
            </a:r>
          </a:p>
          <a:p>
            <a:pPr>
              <a:buNone/>
            </a:pPr>
            <a:r>
              <a:rPr lang="fr-FR" sz="5600" dirty="0" smtClean="0"/>
              <a:t>     → 6 classes iront  assister à un spectacle vivant à La Comète.</a:t>
            </a:r>
          </a:p>
          <a:p>
            <a:pPr>
              <a:buNone/>
            </a:pPr>
            <a:r>
              <a:rPr lang="fr-FR" sz="5600" dirty="0" smtClean="0"/>
              <a:t>     La coopérative scolaire prendra en charge 2,50€ sur un prix total de 5€.</a:t>
            </a:r>
          </a:p>
          <a:p>
            <a:r>
              <a:rPr lang="fr-FR" sz="5600" b="1" dirty="0" smtClean="0"/>
              <a:t>→ </a:t>
            </a:r>
            <a:r>
              <a:rPr lang="fr-FR" sz="5600" b="1" u="sng" dirty="0" smtClean="0"/>
              <a:t>Culture allemande</a:t>
            </a:r>
            <a:r>
              <a:rPr lang="fr-FR" sz="5600" dirty="0" smtClean="0"/>
              <a:t> : → </a:t>
            </a:r>
            <a:r>
              <a:rPr lang="fr-FR" sz="5600" b="1" dirty="0" err="1" smtClean="0"/>
              <a:t>Schultüte</a:t>
            </a:r>
            <a:r>
              <a:rPr lang="fr-FR" sz="5600" dirty="0" smtClean="0"/>
              <a:t> le jour de la rentrée.</a:t>
            </a:r>
          </a:p>
          <a:p>
            <a:pPr>
              <a:buNone/>
            </a:pPr>
            <a:r>
              <a:rPr lang="fr-FR" sz="5600" dirty="0" smtClean="0"/>
              <a:t>                                                   </a:t>
            </a:r>
            <a:r>
              <a:rPr lang="fr-FR" sz="5600" dirty="0" smtClean="0">
                <a:latin typeface="Calibri"/>
              </a:rPr>
              <a:t>→ </a:t>
            </a:r>
            <a:r>
              <a:rPr lang="fr-FR" sz="5600" b="1" dirty="0" smtClean="0"/>
              <a:t>Fête de la St Martin-Vendredi  10 novembre 2017 </a:t>
            </a:r>
          </a:p>
          <a:p>
            <a:pPr>
              <a:buNone/>
            </a:pPr>
            <a:r>
              <a:rPr lang="fr-FR" sz="5600" b="1" dirty="0" smtClean="0"/>
              <a:t>                                                   </a:t>
            </a:r>
            <a:r>
              <a:rPr lang="fr-FR" sz="5600" b="1" dirty="0" smtClean="0">
                <a:latin typeface="Calibri"/>
              </a:rPr>
              <a:t>→ </a:t>
            </a:r>
            <a:r>
              <a:rPr lang="fr-FR" sz="5600" b="1" dirty="0" smtClean="0"/>
              <a:t>Fête de Saint-Nicolas-Mardi 06/12/16:   </a:t>
            </a:r>
            <a:r>
              <a:rPr lang="fr-FR" sz="5600" dirty="0" smtClean="0"/>
              <a:t>Plusieurs classes organiseront un mini marché de Noël.</a:t>
            </a:r>
          </a:p>
          <a:p>
            <a:pPr>
              <a:buNone/>
            </a:pPr>
            <a:r>
              <a:rPr lang="fr-FR" sz="5600" b="1" dirty="0" smtClean="0"/>
              <a:t>                                                    </a:t>
            </a:r>
            <a:r>
              <a:rPr lang="fr-FR" sz="5600" b="1" dirty="0" smtClean="0">
                <a:latin typeface="Calibri"/>
              </a:rPr>
              <a:t>→ </a:t>
            </a:r>
            <a:r>
              <a:rPr lang="fr-FR" sz="5600" b="1" dirty="0" smtClean="0"/>
              <a:t>Journée de l’Europe: Mercredi 09/05/18</a:t>
            </a:r>
          </a:p>
          <a:p>
            <a:pPr algn="just">
              <a:buNone/>
            </a:pPr>
            <a:r>
              <a:rPr lang="fr-FR" sz="5600" b="1" dirty="0" smtClean="0">
                <a:latin typeface="Calibri"/>
              </a:rPr>
              <a:t>                                                    → Semaine </a:t>
            </a:r>
            <a:r>
              <a:rPr lang="fr-FR" sz="5600" b="1" dirty="0" err="1" smtClean="0">
                <a:latin typeface="Calibri"/>
              </a:rPr>
              <a:t>Franco-Allemande</a:t>
            </a:r>
            <a:r>
              <a:rPr lang="fr-FR" sz="5600" b="1" dirty="0" smtClean="0">
                <a:latin typeface="Calibri"/>
              </a:rPr>
              <a:t>, en janvier 2018</a:t>
            </a:r>
            <a:endParaRPr lang="fr-FR" sz="5600" b="1" dirty="0" smtClean="0"/>
          </a:p>
          <a:p>
            <a:pPr marL="0" indent="0">
              <a:buNone/>
            </a:pPr>
            <a:endParaRPr lang="fr-FR" sz="9600" dirty="0"/>
          </a:p>
          <a:p>
            <a:pPr marL="0" indent="0">
              <a:buNone/>
            </a:pPr>
            <a:endParaRPr lang="fr-FR" sz="9600" dirty="0" smtClean="0"/>
          </a:p>
          <a:p>
            <a:pPr marL="0" indent="0">
              <a:buNone/>
            </a:pPr>
            <a:endParaRPr lang="fr-FR" sz="9600" dirty="0" smtClean="0"/>
          </a:p>
        </p:txBody>
      </p:sp>
    </p:spTree>
    <p:extLst>
      <p:ext uri="{BB962C8B-B14F-4D97-AF65-F5344CB8AC3E}">
        <p14:creationId xmlns:p14="http://schemas.microsoft.com/office/powerpoint/2010/main" val="192935181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500"/>
                                        <p:tgtEl>
                                          <p:spTgt spid="3">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500"/>
                                        <p:tgtEl>
                                          <p:spTgt spid="3">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500"/>
                                        <p:tgtEl>
                                          <p:spTgt spid="3">
                                            <p:txEl>
                                              <p:pRg st="8" end="8"/>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3">
                                            <p:txEl>
                                              <p:pRg st="10" end="10"/>
                                            </p:txEl>
                                          </p:spTgt>
                                        </p:tgtEl>
                                        <p:attrNameLst>
                                          <p:attrName>style.visibility</p:attrName>
                                        </p:attrNameLst>
                                      </p:cBhvr>
                                      <p:to>
                                        <p:strVal val="visible"/>
                                      </p:to>
                                    </p:set>
                                    <p:animEffect transition="in" filter="fade">
                                      <p:cBhvr>
                                        <p:cTn id="54" dur="500"/>
                                        <p:tgtEl>
                                          <p:spTgt spid="3">
                                            <p:txEl>
                                              <p:pRg st="10" end="10"/>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
                                            <p:txEl>
                                              <p:pRg st="11" end="11"/>
                                            </p:txEl>
                                          </p:spTgt>
                                        </p:tgtEl>
                                        <p:attrNameLst>
                                          <p:attrName>style.visibility</p:attrName>
                                        </p:attrNameLst>
                                      </p:cBhvr>
                                      <p:to>
                                        <p:strVal val="visible"/>
                                      </p:to>
                                    </p:set>
                                    <p:animEffect transition="in" filter="fade">
                                      <p:cBhvr>
                                        <p:cTn id="59" dur="500"/>
                                        <p:tgtEl>
                                          <p:spTgt spid="3">
                                            <p:txEl>
                                              <p:pRg st="11" end="11"/>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3">
                                            <p:txEl>
                                              <p:pRg st="12" end="12"/>
                                            </p:txEl>
                                          </p:spTgt>
                                        </p:tgtEl>
                                        <p:attrNameLst>
                                          <p:attrName>style.visibility</p:attrName>
                                        </p:attrNameLst>
                                      </p:cBhvr>
                                      <p:to>
                                        <p:strVal val="visible"/>
                                      </p:to>
                                    </p:set>
                                    <p:animEffect transition="in" filter="fade">
                                      <p:cBhvr>
                                        <p:cTn id="64" dur="500"/>
                                        <p:tgtEl>
                                          <p:spTgt spid="3">
                                            <p:txEl>
                                              <p:pRg st="12" end="12"/>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3">
                                            <p:txEl>
                                              <p:pRg st="13" end="13"/>
                                            </p:txEl>
                                          </p:spTgt>
                                        </p:tgtEl>
                                        <p:attrNameLst>
                                          <p:attrName>style.visibility</p:attrName>
                                        </p:attrNameLst>
                                      </p:cBhvr>
                                      <p:to>
                                        <p:strVal val="visible"/>
                                      </p:to>
                                    </p:set>
                                    <p:animEffect transition="in" filter="fade">
                                      <p:cBhvr>
                                        <p:cTn id="69" dur="500"/>
                                        <p:tgtEl>
                                          <p:spTgt spid="3">
                                            <p:txEl>
                                              <p:pRg st="13" end="13"/>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3">
                                            <p:txEl>
                                              <p:pRg st="14" end="14"/>
                                            </p:txEl>
                                          </p:spTgt>
                                        </p:tgtEl>
                                        <p:attrNameLst>
                                          <p:attrName>style.visibility</p:attrName>
                                        </p:attrNameLst>
                                      </p:cBhvr>
                                      <p:to>
                                        <p:strVal val="visible"/>
                                      </p:to>
                                    </p:set>
                                    <p:animEffect transition="in" filter="fade">
                                      <p:cBhvr>
                                        <p:cTn id="74" dur="500"/>
                                        <p:tgtEl>
                                          <p:spTgt spid="3">
                                            <p:txEl>
                                              <p:pRg st="14" end="14"/>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3">
                                            <p:txEl>
                                              <p:pRg st="15" end="15"/>
                                            </p:txEl>
                                          </p:spTgt>
                                        </p:tgtEl>
                                        <p:attrNameLst>
                                          <p:attrName>style.visibility</p:attrName>
                                        </p:attrNameLst>
                                      </p:cBhvr>
                                      <p:to>
                                        <p:strVal val="visible"/>
                                      </p:to>
                                    </p:set>
                                    <p:animEffect transition="in" filter="fade">
                                      <p:cBhvr>
                                        <p:cTn id="79" dur="500"/>
                                        <p:tgtEl>
                                          <p:spTgt spid="3">
                                            <p:txEl>
                                              <p:pRg st="15" end="15"/>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3">
                                            <p:txEl>
                                              <p:pRg st="16" end="16"/>
                                            </p:txEl>
                                          </p:spTgt>
                                        </p:tgtEl>
                                        <p:attrNameLst>
                                          <p:attrName>style.visibility</p:attrName>
                                        </p:attrNameLst>
                                      </p:cBhvr>
                                      <p:to>
                                        <p:strVal val="visible"/>
                                      </p:to>
                                    </p:set>
                                    <p:animEffect transition="in" filter="fade">
                                      <p:cBhvr>
                                        <p:cTn id="84" dur="500"/>
                                        <p:tgtEl>
                                          <p:spTgt spid="3">
                                            <p:txEl>
                                              <p:pRg st="16" end="16"/>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3">
                                            <p:txEl>
                                              <p:pRg st="17" end="17"/>
                                            </p:txEl>
                                          </p:spTgt>
                                        </p:tgtEl>
                                        <p:attrNameLst>
                                          <p:attrName>style.visibility</p:attrName>
                                        </p:attrNameLst>
                                      </p:cBhvr>
                                      <p:to>
                                        <p:strVal val="visible"/>
                                      </p:to>
                                    </p:set>
                                    <p:animEffect transition="in" filter="fade">
                                      <p:cBhvr>
                                        <p:cTn id="89" dur="500"/>
                                        <p:tgtEl>
                                          <p:spTgt spid="3">
                                            <p:txEl>
                                              <p:pRg st="17" end="17"/>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3">
                                            <p:txEl>
                                              <p:pRg st="18" end="18"/>
                                            </p:txEl>
                                          </p:spTgt>
                                        </p:tgtEl>
                                        <p:attrNameLst>
                                          <p:attrName>style.visibility</p:attrName>
                                        </p:attrNameLst>
                                      </p:cBhvr>
                                      <p:to>
                                        <p:strVal val="visible"/>
                                      </p:to>
                                    </p:set>
                                    <p:animEffect transition="in" filter="fade">
                                      <p:cBhvr>
                                        <p:cTn id="94" dur="500"/>
                                        <p:tgtEl>
                                          <p:spTgt spid="3">
                                            <p:txEl>
                                              <p:pRg st="18" end="18"/>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10" presetClass="entr" presetSubtype="0" fill="hold" grpId="0" nodeType="clickEffect">
                                  <p:stCondLst>
                                    <p:cond delay="0"/>
                                  </p:stCondLst>
                                  <p:childTnLst>
                                    <p:set>
                                      <p:cBhvr>
                                        <p:cTn id="98" dur="1" fill="hold">
                                          <p:stCondLst>
                                            <p:cond delay="0"/>
                                          </p:stCondLst>
                                        </p:cTn>
                                        <p:tgtEl>
                                          <p:spTgt spid="3">
                                            <p:txEl>
                                              <p:pRg st="19" end="19"/>
                                            </p:txEl>
                                          </p:spTgt>
                                        </p:tgtEl>
                                        <p:attrNameLst>
                                          <p:attrName>style.visibility</p:attrName>
                                        </p:attrNameLst>
                                      </p:cBhvr>
                                      <p:to>
                                        <p:strVal val="visible"/>
                                      </p:to>
                                    </p:set>
                                    <p:animEffect transition="in" filter="fade">
                                      <p:cBhvr>
                                        <p:cTn id="99" dur="500"/>
                                        <p:tgtEl>
                                          <p:spTgt spid="3">
                                            <p:txEl>
                                              <p:pRg st="19" end="19"/>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ntr" presetSubtype="0" fill="hold" grpId="0" nodeType="clickEffect">
                                  <p:stCondLst>
                                    <p:cond delay="0"/>
                                  </p:stCondLst>
                                  <p:childTnLst>
                                    <p:set>
                                      <p:cBhvr>
                                        <p:cTn id="103" dur="1" fill="hold">
                                          <p:stCondLst>
                                            <p:cond delay="0"/>
                                          </p:stCondLst>
                                        </p:cTn>
                                        <p:tgtEl>
                                          <p:spTgt spid="3">
                                            <p:txEl>
                                              <p:pRg st="20" end="20"/>
                                            </p:txEl>
                                          </p:spTgt>
                                        </p:tgtEl>
                                        <p:attrNameLst>
                                          <p:attrName>style.visibility</p:attrName>
                                        </p:attrNameLst>
                                      </p:cBhvr>
                                      <p:to>
                                        <p:strVal val="visible"/>
                                      </p:to>
                                    </p:set>
                                    <p:animEffect transition="in" filter="fade">
                                      <p:cBhvr>
                                        <p:cTn id="104" dur="500"/>
                                        <p:tgtEl>
                                          <p:spTgt spid="3">
                                            <p:txEl>
                                              <p:pRg st="20" end="20"/>
                                            </p:txEl>
                                          </p:spTgt>
                                        </p:tgtEl>
                                      </p:cBhvr>
                                    </p:animEffect>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grpId="0" nodeType="clickEffect">
                                  <p:stCondLst>
                                    <p:cond delay="0"/>
                                  </p:stCondLst>
                                  <p:childTnLst>
                                    <p:set>
                                      <p:cBhvr>
                                        <p:cTn id="108" dur="1" fill="hold">
                                          <p:stCondLst>
                                            <p:cond delay="0"/>
                                          </p:stCondLst>
                                        </p:cTn>
                                        <p:tgtEl>
                                          <p:spTgt spid="3">
                                            <p:txEl>
                                              <p:pRg st="21" end="21"/>
                                            </p:txEl>
                                          </p:spTgt>
                                        </p:tgtEl>
                                        <p:attrNameLst>
                                          <p:attrName>style.visibility</p:attrName>
                                        </p:attrNameLst>
                                      </p:cBhvr>
                                      <p:to>
                                        <p:strVal val="visible"/>
                                      </p:to>
                                    </p:set>
                                    <p:animEffect transition="in" filter="fade">
                                      <p:cBhvr>
                                        <p:cTn id="109" dur="500"/>
                                        <p:tgtEl>
                                          <p:spTgt spid="3">
                                            <p:txEl>
                                              <p:pRg st="21" end="21"/>
                                            </p:txEl>
                                          </p:spTgt>
                                        </p:tgtEl>
                                      </p:cBhvr>
                                    </p:animEffect>
                                  </p:childTnLst>
                                </p:cTn>
                              </p:par>
                            </p:childTnLst>
                          </p:cTn>
                        </p:par>
                      </p:childTnLst>
                    </p:cTn>
                  </p:par>
                  <p:par>
                    <p:cTn id="110" fill="hold">
                      <p:stCondLst>
                        <p:cond delay="indefinite"/>
                      </p:stCondLst>
                      <p:childTnLst>
                        <p:par>
                          <p:cTn id="111" fill="hold">
                            <p:stCondLst>
                              <p:cond delay="0"/>
                            </p:stCondLst>
                            <p:childTnLst>
                              <p:par>
                                <p:cTn id="112" presetID="10" presetClass="entr" presetSubtype="0" fill="hold" grpId="0" nodeType="clickEffect">
                                  <p:stCondLst>
                                    <p:cond delay="0"/>
                                  </p:stCondLst>
                                  <p:childTnLst>
                                    <p:set>
                                      <p:cBhvr>
                                        <p:cTn id="113" dur="1" fill="hold">
                                          <p:stCondLst>
                                            <p:cond delay="0"/>
                                          </p:stCondLst>
                                        </p:cTn>
                                        <p:tgtEl>
                                          <p:spTgt spid="3">
                                            <p:txEl>
                                              <p:pRg st="22" end="22"/>
                                            </p:txEl>
                                          </p:spTgt>
                                        </p:tgtEl>
                                        <p:attrNameLst>
                                          <p:attrName>style.visibility</p:attrName>
                                        </p:attrNameLst>
                                      </p:cBhvr>
                                      <p:to>
                                        <p:strVal val="visible"/>
                                      </p:to>
                                    </p:set>
                                    <p:animEffect transition="in" filter="fade">
                                      <p:cBhvr>
                                        <p:cTn id="114" dur="500"/>
                                        <p:tgtEl>
                                          <p:spTgt spid="3">
                                            <p:txEl>
                                              <p:pRg st="22" end="2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Projets (suite)</a:t>
            </a:r>
            <a:endParaRPr lang="fr-FR" sz="3200" dirty="0"/>
          </a:p>
        </p:txBody>
      </p:sp>
      <p:sp>
        <p:nvSpPr>
          <p:cNvPr id="3" name="Espace réservé du contenu 2"/>
          <p:cNvSpPr>
            <a:spLocks noGrp="1"/>
          </p:cNvSpPr>
          <p:nvPr>
            <p:ph idx="1"/>
          </p:nvPr>
        </p:nvSpPr>
        <p:spPr/>
        <p:txBody>
          <a:bodyPr>
            <a:normAutofit/>
          </a:bodyPr>
          <a:lstStyle/>
          <a:p>
            <a:r>
              <a:rPr lang="fr-FR" sz="2000" dirty="0" smtClean="0"/>
              <a:t>→ 3 classes de CE1 et CE1/CE2(Mmes </a:t>
            </a:r>
            <a:r>
              <a:rPr lang="fr-FR" sz="2000" dirty="0" err="1" smtClean="0"/>
              <a:t>Fall</a:t>
            </a:r>
            <a:r>
              <a:rPr lang="fr-FR" sz="2000" dirty="0" smtClean="0"/>
              <a:t>, Lemoine et </a:t>
            </a:r>
            <a:r>
              <a:rPr lang="fr-FR" sz="2000" dirty="0"/>
              <a:t>M</a:t>
            </a:r>
            <a:r>
              <a:rPr lang="fr-FR" sz="2000" dirty="0" smtClean="0"/>
              <a:t>me Tribout) sont </a:t>
            </a:r>
            <a:r>
              <a:rPr lang="fr-FR" sz="2000" dirty="0"/>
              <a:t>allées au Val </a:t>
            </a:r>
            <a:r>
              <a:rPr lang="fr-FR" sz="2000" dirty="0" smtClean="0"/>
              <a:t>D’Ante, à Givry-en-Argonne, le 10/10/17.</a:t>
            </a:r>
          </a:p>
          <a:p>
            <a:r>
              <a:rPr lang="fr-FR" sz="2000" dirty="0" smtClean="0"/>
              <a:t>→ Sortie à </a:t>
            </a:r>
            <a:r>
              <a:rPr lang="fr-FR" sz="2000" dirty="0" err="1" smtClean="0"/>
              <a:t>Sarrebrück</a:t>
            </a:r>
            <a:r>
              <a:rPr lang="fr-FR" sz="2000" dirty="0" smtClean="0"/>
              <a:t> (Marché de Noël) prévue le Mardi 19/12/17 destinée aux CE2SI (Mme Roger-Callewaert) et CE1 (Mme Lemoine).</a:t>
            </a:r>
          </a:p>
          <a:p>
            <a:r>
              <a:rPr lang="fr-FR" sz="2000" dirty="0" smtClean="0"/>
              <a:t>→ Séjour à Lörrach pour </a:t>
            </a:r>
            <a:r>
              <a:rPr lang="fr-FR" sz="2000" dirty="0"/>
              <a:t>les </a:t>
            </a:r>
            <a:r>
              <a:rPr lang="fr-FR" sz="2000" dirty="0" smtClean="0"/>
              <a:t>CE2SI (Mme Roger-Callewaert), du 19/02/18 au 23/02/18.</a:t>
            </a:r>
            <a:endParaRPr lang="fr-FR" sz="2000" dirty="0"/>
          </a:p>
          <a:p>
            <a:r>
              <a:rPr lang="fr-FR" sz="2000" dirty="0" smtClean="0"/>
              <a:t>→ </a:t>
            </a:r>
            <a:r>
              <a:rPr lang="fr-FR" sz="2000" dirty="0"/>
              <a:t>Séjour à </a:t>
            </a:r>
            <a:r>
              <a:rPr lang="fr-FR" sz="2000" dirty="0" smtClean="0"/>
              <a:t>Fribourg pour les CM1SI (Mme </a:t>
            </a:r>
            <a:r>
              <a:rPr lang="fr-FR" sz="2000" dirty="0" err="1" smtClean="0"/>
              <a:t>Holvoet</a:t>
            </a:r>
            <a:r>
              <a:rPr lang="fr-FR" sz="2000" dirty="0" smtClean="0"/>
              <a:t>) et CM2SI (Mme </a:t>
            </a:r>
            <a:r>
              <a:rPr lang="fr-FR" sz="2000" dirty="0" err="1" smtClean="0"/>
              <a:t>Lété</a:t>
            </a:r>
            <a:r>
              <a:rPr lang="fr-FR" sz="2000" dirty="0" smtClean="0"/>
              <a:t>), du 17/04/18 au 20/04/18. </a:t>
            </a:r>
          </a:p>
          <a:p>
            <a:r>
              <a:rPr lang="fr-FR" sz="2000" dirty="0" smtClean="0">
                <a:latin typeface="Calibri"/>
              </a:rPr>
              <a:t>→Rallye lecture GS (Maternelles </a:t>
            </a:r>
            <a:r>
              <a:rPr lang="fr-FR" sz="2000" dirty="0" err="1" smtClean="0">
                <a:latin typeface="Calibri"/>
              </a:rPr>
              <a:t>Doulcet</a:t>
            </a:r>
            <a:r>
              <a:rPr lang="fr-FR" sz="2000" dirty="0" smtClean="0">
                <a:latin typeface="Calibri"/>
              </a:rPr>
              <a:t> et Vallée St Pierre) et CP</a:t>
            </a:r>
          </a:p>
          <a:p>
            <a:r>
              <a:rPr lang="fr-FR" sz="2000" dirty="0" smtClean="0">
                <a:latin typeface="Calibri"/>
              </a:rPr>
              <a:t>→Projet « CHORALE » pour le Cycle 3 – Projet « DANSE » pour le Cycle 2 – Projet « Comédie musicale » pour les CM1SI.</a:t>
            </a:r>
            <a:endParaRPr lang="fr-FR" sz="2000" dirty="0"/>
          </a:p>
        </p:txBody>
      </p:sp>
    </p:spTree>
    <p:extLst>
      <p:ext uri="{BB962C8B-B14F-4D97-AF65-F5344CB8AC3E}">
        <p14:creationId xmlns:p14="http://schemas.microsoft.com/office/powerpoint/2010/main" val="114590731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down)">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down)">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ipe(down)">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wipe(down)">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wipe(down)">
                                      <p:cBhvr>
                                        <p:cTn id="3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Travaux</a:t>
            </a:r>
            <a:endParaRPr lang="fr-FR" dirty="0"/>
          </a:p>
        </p:txBody>
      </p:sp>
      <p:sp>
        <p:nvSpPr>
          <p:cNvPr id="3" name="Espace réservé du contenu 2"/>
          <p:cNvSpPr>
            <a:spLocks noGrp="1"/>
          </p:cNvSpPr>
          <p:nvPr>
            <p:ph idx="1"/>
          </p:nvPr>
        </p:nvSpPr>
        <p:spPr/>
        <p:txBody>
          <a:bodyPr>
            <a:normAutofit/>
          </a:bodyPr>
          <a:lstStyle/>
          <a:p>
            <a:r>
              <a:rPr lang="fr-FR" sz="2400" dirty="0" smtClean="0"/>
              <a:t>Les rideaux de plusieurs classes vont être remplacés.</a:t>
            </a:r>
          </a:p>
          <a:p>
            <a:r>
              <a:rPr lang="fr-FR" sz="2400" dirty="0" smtClean="0"/>
              <a:t>Installation d’un digicode et sonnette (avec un cache de protection) à l’entrée de l’école.</a:t>
            </a:r>
          </a:p>
          <a:p>
            <a:r>
              <a:rPr lang="fr-FR" sz="2400" dirty="0" smtClean="0"/>
              <a:t>Peinture du restaurant scolaire (le mur du côté rue).</a:t>
            </a:r>
          </a:p>
          <a:p>
            <a:r>
              <a:rPr lang="fr-FR" sz="2400" dirty="0" smtClean="0"/>
              <a:t>Le sol de la salle de classe 1 (Mme LETE) a été changé (La préparation et le ménage de la classe n’ont pas été suffisamment correctement effectués).</a:t>
            </a:r>
          </a:p>
          <a:p>
            <a:pPr marL="0" indent="0">
              <a:buNone/>
            </a:pPr>
            <a:endParaRPr lang="fr-FR" dirty="0" smtClean="0"/>
          </a:p>
          <a:p>
            <a:endParaRPr lang="fr-FR" dirty="0"/>
          </a:p>
          <a:p>
            <a:endParaRPr lang="fr-FR" dirty="0"/>
          </a:p>
        </p:txBody>
      </p:sp>
    </p:spTree>
    <p:extLst>
      <p:ext uri="{BB962C8B-B14F-4D97-AF65-F5344CB8AC3E}">
        <p14:creationId xmlns:p14="http://schemas.microsoft.com/office/powerpoint/2010/main" val="302066910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wipe(down)">
                                      <p:cBhvr>
                                        <p:cTn id="32" dur="580">
                                          <p:stCondLst>
                                            <p:cond delay="0"/>
                                          </p:stCondLst>
                                        </p:cTn>
                                        <p:tgtEl>
                                          <p:spTgt spid="3">
                                            <p:txEl>
                                              <p:pRg st="1" end="1"/>
                                            </p:txEl>
                                          </p:spTgt>
                                        </p:tgtEl>
                                      </p:cBhvr>
                                    </p:animEffect>
                                    <p:anim calcmode="lin" valueType="num">
                                      <p:cBhvr>
                                        <p:cTn id="33"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8" dur="26">
                                          <p:stCondLst>
                                            <p:cond delay="650"/>
                                          </p:stCondLst>
                                        </p:cTn>
                                        <p:tgtEl>
                                          <p:spTgt spid="3">
                                            <p:txEl>
                                              <p:pRg st="1" end="1"/>
                                            </p:txEl>
                                          </p:spTgt>
                                        </p:tgtEl>
                                      </p:cBhvr>
                                      <p:to x="100000" y="60000"/>
                                    </p:animScale>
                                    <p:animScale>
                                      <p:cBhvr>
                                        <p:cTn id="39" dur="166" decel="50000">
                                          <p:stCondLst>
                                            <p:cond delay="676"/>
                                          </p:stCondLst>
                                        </p:cTn>
                                        <p:tgtEl>
                                          <p:spTgt spid="3">
                                            <p:txEl>
                                              <p:pRg st="1" end="1"/>
                                            </p:txEl>
                                          </p:spTgt>
                                        </p:tgtEl>
                                      </p:cBhvr>
                                      <p:to x="100000" y="100000"/>
                                    </p:animScale>
                                    <p:animScale>
                                      <p:cBhvr>
                                        <p:cTn id="40" dur="26">
                                          <p:stCondLst>
                                            <p:cond delay="1312"/>
                                          </p:stCondLst>
                                        </p:cTn>
                                        <p:tgtEl>
                                          <p:spTgt spid="3">
                                            <p:txEl>
                                              <p:pRg st="1" end="1"/>
                                            </p:txEl>
                                          </p:spTgt>
                                        </p:tgtEl>
                                      </p:cBhvr>
                                      <p:to x="100000" y="80000"/>
                                    </p:animScale>
                                    <p:animScale>
                                      <p:cBhvr>
                                        <p:cTn id="41" dur="166" decel="50000">
                                          <p:stCondLst>
                                            <p:cond delay="1338"/>
                                          </p:stCondLst>
                                        </p:cTn>
                                        <p:tgtEl>
                                          <p:spTgt spid="3">
                                            <p:txEl>
                                              <p:pRg st="1" end="1"/>
                                            </p:txEl>
                                          </p:spTgt>
                                        </p:tgtEl>
                                      </p:cBhvr>
                                      <p:to x="100000" y="100000"/>
                                    </p:animScale>
                                    <p:animScale>
                                      <p:cBhvr>
                                        <p:cTn id="42" dur="26">
                                          <p:stCondLst>
                                            <p:cond delay="1642"/>
                                          </p:stCondLst>
                                        </p:cTn>
                                        <p:tgtEl>
                                          <p:spTgt spid="3">
                                            <p:txEl>
                                              <p:pRg st="1" end="1"/>
                                            </p:txEl>
                                          </p:spTgt>
                                        </p:tgtEl>
                                      </p:cBhvr>
                                      <p:to x="100000" y="90000"/>
                                    </p:animScale>
                                    <p:animScale>
                                      <p:cBhvr>
                                        <p:cTn id="43" dur="166" decel="50000">
                                          <p:stCondLst>
                                            <p:cond delay="1668"/>
                                          </p:stCondLst>
                                        </p:cTn>
                                        <p:tgtEl>
                                          <p:spTgt spid="3">
                                            <p:txEl>
                                              <p:pRg st="1" end="1"/>
                                            </p:txEl>
                                          </p:spTgt>
                                        </p:tgtEl>
                                      </p:cBhvr>
                                      <p:to x="100000" y="100000"/>
                                    </p:animScale>
                                    <p:animScale>
                                      <p:cBhvr>
                                        <p:cTn id="44" dur="26">
                                          <p:stCondLst>
                                            <p:cond delay="1808"/>
                                          </p:stCondLst>
                                        </p:cTn>
                                        <p:tgtEl>
                                          <p:spTgt spid="3">
                                            <p:txEl>
                                              <p:pRg st="1" end="1"/>
                                            </p:txEl>
                                          </p:spTgt>
                                        </p:tgtEl>
                                      </p:cBhvr>
                                      <p:to x="100000" y="95000"/>
                                    </p:animScale>
                                    <p:animScale>
                                      <p:cBhvr>
                                        <p:cTn id="45" dur="166" decel="50000">
                                          <p:stCondLst>
                                            <p:cond delay="1834"/>
                                          </p:stCondLst>
                                        </p:cTn>
                                        <p:tgtEl>
                                          <p:spTgt spid="3">
                                            <p:txEl>
                                              <p:pRg st="1" end="1"/>
                                            </p:txEl>
                                          </p:spTgt>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grpId="0" nodeType="clickEffect">
                                  <p:stCondLst>
                                    <p:cond delay="0"/>
                                  </p:stCondLst>
                                  <p:childTnLst>
                                    <p:set>
                                      <p:cBhvr>
                                        <p:cTn id="49" dur="1" fill="hold">
                                          <p:stCondLst>
                                            <p:cond delay="0"/>
                                          </p:stCondLst>
                                        </p:cTn>
                                        <p:tgtEl>
                                          <p:spTgt spid="3">
                                            <p:txEl>
                                              <p:pRg st="2" end="2"/>
                                            </p:txEl>
                                          </p:spTgt>
                                        </p:tgtEl>
                                        <p:attrNameLst>
                                          <p:attrName>style.visibility</p:attrName>
                                        </p:attrNameLst>
                                      </p:cBhvr>
                                      <p:to>
                                        <p:strVal val="visible"/>
                                      </p:to>
                                    </p:set>
                                    <p:animEffect transition="in" filter="wipe(down)">
                                      <p:cBhvr>
                                        <p:cTn id="50" dur="580">
                                          <p:stCondLst>
                                            <p:cond delay="0"/>
                                          </p:stCondLst>
                                        </p:cTn>
                                        <p:tgtEl>
                                          <p:spTgt spid="3">
                                            <p:txEl>
                                              <p:pRg st="2" end="2"/>
                                            </p:txEl>
                                          </p:spTgt>
                                        </p:tgtEl>
                                      </p:cBhvr>
                                    </p:animEffect>
                                    <p:anim calcmode="lin" valueType="num">
                                      <p:cBhvr>
                                        <p:cTn id="51"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6" dur="26">
                                          <p:stCondLst>
                                            <p:cond delay="650"/>
                                          </p:stCondLst>
                                        </p:cTn>
                                        <p:tgtEl>
                                          <p:spTgt spid="3">
                                            <p:txEl>
                                              <p:pRg st="2" end="2"/>
                                            </p:txEl>
                                          </p:spTgt>
                                        </p:tgtEl>
                                      </p:cBhvr>
                                      <p:to x="100000" y="60000"/>
                                    </p:animScale>
                                    <p:animScale>
                                      <p:cBhvr>
                                        <p:cTn id="57" dur="166" decel="50000">
                                          <p:stCondLst>
                                            <p:cond delay="676"/>
                                          </p:stCondLst>
                                        </p:cTn>
                                        <p:tgtEl>
                                          <p:spTgt spid="3">
                                            <p:txEl>
                                              <p:pRg st="2" end="2"/>
                                            </p:txEl>
                                          </p:spTgt>
                                        </p:tgtEl>
                                      </p:cBhvr>
                                      <p:to x="100000" y="100000"/>
                                    </p:animScale>
                                    <p:animScale>
                                      <p:cBhvr>
                                        <p:cTn id="58" dur="26">
                                          <p:stCondLst>
                                            <p:cond delay="1312"/>
                                          </p:stCondLst>
                                        </p:cTn>
                                        <p:tgtEl>
                                          <p:spTgt spid="3">
                                            <p:txEl>
                                              <p:pRg st="2" end="2"/>
                                            </p:txEl>
                                          </p:spTgt>
                                        </p:tgtEl>
                                      </p:cBhvr>
                                      <p:to x="100000" y="80000"/>
                                    </p:animScale>
                                    <p:animScale>
                                      <p:cBhvr>
                                        <p:cTn id="59" dur="166" decel="50000">
                                          <p:stCondLst>
                                            <p:cond delay="1338"/>
                                          </p:stCondLst>
                                        </p:cTn>
                                        <p:tgtEl>
                                          <p:spTgt spid="3">
                                            <p:txEl>
                                              <p:pRg st="2" end="2"/>
                                            </p:txEl>
                                          </p:spTgt>
                                        </p:tgtEl>
                                      </p:cBhvr>
                                      <p:to x="100000" y="100000"/>
                                    </p:animScale>
                                    <p:animScale>
                                      <p:cBhvr>
                                        <p:cTn id="60" dur="26">
                                          <p:stCondLst>
                                            <p:cond delay="1642"/>
                                          </p:stCondLst>
                                        </p:cTn>
                                        <p:tgtEl>
                                          <p:spTgt spid="3">
                                            <p:txEl>
                                              <p:pRg st="2" end="2"/>
                                            </p:txEl>
                                          </p:spTgt>
                                        </p:tgtEl>
                                      </p:cBhvr>
                                      <p:to x="100000" y="90000"/>
                                    </p:animScale>
                                    <p:animScale>
                                      <p:cBhvr>
                                        <p:cTn id="61" dur="166" decel="50000">
                                          <p:stCondLst>
                                            <p:cond delay="1668"/>
                                          </p:stCondLst>
                                        </p:cTn>
                                        <p:tgtEl>
                                          <p:spTgt spid="3">
                                            <p:txEl>
                                              <p:pRg st="2" end="2"/>
                                            </p:txEl>
                                          </p:spTgt>
                                        </p:tgtEl>
                                      </p:cBhvr>
                                      <p:to x="100000" y="100000"/>
                                    </p:animScale>
                                    <p:animScale>
                                      <p:cBhvr>
                                        <p:cTn id="62" dur="26">
                                          <p:stCondLst>
                                            <p:cond delay="1808"/>
                                          </p:stCondLst>
                                        </p:cTn>
                                        <p:tgtEl>
                                          <p:spTgt spid="3">
                                            <p:txEl>
                                              <p:pRg st="2" end="2"/>
                                            </p:txEl>
                                          </p:spTgt>
                                        </p:tgtEl>
                                      </p:cBhvr>
                                      <p:to x="100000" y="95000"/>
                                    </p:animScale>
                                    <p:animScale>
                                      <p:cBhvr>
                                        <p:cTn id="63" dur="166" decel="50000">
                                          <p:stCondLst>
                                            <p:cond delay="1834"/>
                                          </p:stCondLst>
                                        </p:cTn>
                                        <p:tgtEl>
                                          <p:spTgt spid="3">
                                            <p:txEl>
                                              <p:pRg st="2" end="2"/>
                                            </p:txEl>
                                          </p:spTgt>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26" presetClass="entr" presetSubtype="0" fill="hold" grpId="0" nodeType="clickEffect">
                                  <p:stCondLst>
                                    <p:cond delay="0"/>
                                  </p:stCondLst>
                                  <p:childTnLst>
                                    <p:set>
                                      <p:cBhvr>
                                        <p:cTn id="67" dur="1" fill="hold">
                                          <p:stCondLst>
                                            <p:cond delay="0"/>
                                          </p:stCondLst>
                                        </p:cTn>
                                        <p:tgtEl>
                                          <p:spTgt spid="3">
                                            <p:txEl>
                                              <p:pRg st="3" end="3"/>
                                            </p:txEl>
                                          </p:spTgt>
                                        </p:tgtEl>
                                        <p:attrNameLst>
                                          <p:attrName>style.visibility</p:attrName>
                                        </p:attrNameLst>
                                      </p:cBhvr>
                                      <p:to>
                                        <p:strVal val="visible"/>
                                      </p:to>
                                    </p:set>
                                    <p:animEffect transition="in" filter="wipe(down)">
                                      <p:cBhvr>
                                        <p:cTn id="68" dur="580">
                                          <p:stCondLst>
                                            <p:cond delay="0"/>
                                          </p:stCondLst>
                                        </p:cTn>
                                        <p:tgtEl>
                                          <p:spTgt spid="3">
                                            <p:txEl>
                                              <p:pRg st="3" end="3"/>
                                            </p:txEl>
                                          </p:spTgt>
                                        </p:tgtEl>
                                      </p:cBhvr>
                                    </p:animEffect>
                                    <p:anim calcmode="lin" valueType="num">
                                      <p:cBhvr>
                                        <p:cTn id="69"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70"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1"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2"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3"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4" dur="26">
                                          <p:stCondLst>
                                            <p:cond delay="650"/>
                                          </p:stCondLst>
                                        </p:cTn>
                                        <p:tgtEl>
                                          <p:spTgt spid="3">
                                            <p:txEl>
                                              <p:pRg st="3" end="3"/>
                                            </p:txEl>
                                          </p:spTgt>
                                        </p:tgtEl>
                                      </p:cBhvr>
                                      <p:to x="100000" y="60000"/>
                                    </p:animScale>
                                    <p:animScale>
                                      <p:cBhvr>
                                        <p:cTn id="75" dur="166" decel="50000">
                                          <p:stCondLst>
                                            <p:cond delay="676"/>
                                          </p:stCondLst>
                                        </p:cTn>
                                        <p:tgtEl>
                                          <p:spTgt spid="3">
                                            <p:txEl>
                                              <p:pRg st="3" end="3"/>
                                            </p:txEl>
                                          </p:spTgt>
                                        </p:tgtEl>
                                      </p:cBhvr>
                                      <p:to x="100000" y="100000"/>
                                    </p:animScale>
                                    <p:animScale>
                                      <p:cBhvr>
                                        <p:cTn id="76" dur="26">
                                          <p:stCondLst>
                                            <p:cond delay="1312"/>
                                          </p:stCondLst>
                                        </p:cTn>
                                        <p:tgtEl>
                                          <p:spTgt spid="3">
                                            <p:txEl>
                                              <p:pRg st="3" end="3"/>
                                            </p:txEl>
                                          </p:spTgt>
                                        </p:tgtEl>
                                      </p:cBhvr>
                                      <p:to x="100000" y="80000"/>
                                    </p:animScale>
                                    <p:animScale>
                                      <p:cBhvr>
                                        <p:cTn id="77" dur="166" decel="50000">
                                          <p:stCondLst>
                                            <p:cond delay="1338"/>
                                          </p:stCondLst>
                                        </p:cTn>
                                        <p:tgtEl>
                                          <p:spTgt spid="3">
                                            <p:txEl>
                                              <p:pRg st="3" end="3"/>
                                            </p:txEl>
                                          </p:spTgt>
                                        </p:tgtEl>
                                      </p:cBhvr>
                                      <p:to x="100000" y="100000"/>
                                    </p:animScale>
                                    <p:animScale>
                                      <p:cBhvr>
                                        <p:cTn id="78" dur="26">
                                          <p:stCondLst>
                                            <p:cond delay="1642"/>
                                          </p:stCondLst>
                                        </p:cTn>
                                        <p:tgtEl>
                                          <p:spTgt spid="3">
                                            <p:txEl>
                                              <p:pRg st="3" end="3"/>
                                            </p:txEl>
                                          </p:spTgt>
                                        </p:tgtEl>
                                      </p:cBhvr>
                                      <p:to x="100000" y="90000"/>
                                    </p:animScale>
                                    <p:animScale>
                                      <p:cBhvr>
                                        <p:cTn id="79" dur="166" decel="50000">
                                          <p:stCondLst>
                                            <p:cond delay="1668"/>
                                          </p:stCondLst>
                                        </p:cTn>
                                        <p:tgtEl>
                                          <p:spTgt spid="3">
                                            <p:txEl>
                                              <p:pRg st="3" end="3"/>
                                            </p:txEl>
                                          </p:spTgt>
                                        </p:tgtEl>
                                      </p:cBhvr>
                                      <p:to x="100000" y="100000"/>
                                    </p:animScale>
                                    <p:animScale>
                                      <p:cBhvr>
                                        <p:cTn id="80" dur="26">
                                          <p:stCondLst>
                                            <p:cond delay="1808"/>
                                          </p:stCondLst>
                                        </p:cTn>
                                        <p:tgtEl>
                                          <p:spTgt spid="3">
                                            <p:txEl>
                                              <p:pRg st="3" end="3"/>
                                            </p:txEl>
                                          </p:spTgt>
                                        </p:tgtEl>
                                      </p:cBhvr>
                                      <p:to x="100000" y="95000"/>
                                    </p:animScale>
                                    <p:animScale>
                                      <p:cBhvr>
                                        <p:cTn id="81"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COOPERATIVE</a:t>
            </a:r>
            <a:endParaRPr lang="fr-FR" dirty="0"/>
          </a:p>
        </p:txBody>
      </p:sp>
      <p:sp>
        <p:nvSpPr>
          <p:cNvPr id="3" name="Espace réservé du contenu 2"/>
          <p:cNvSpPr>
            <a:spLocks noGrp="1"/>
          </p:cNvSpPr>
          <p:nvPr>
            <p:ph idx="1"/>
          </p:nvPr>
        </p:nvSpPr>
        <p:spPr/>
        <p:txBody>
          <a:bodyPr>
            <a:normAutofit fontScale="92500"/>
          </a:bodyPr>
          <a:lstStyle/>
          <a:p>
            <a:r>
              <a:rPr lang="fr-FR" dirty="0" smtClean="0"/>
              <a:t>Le </a:t>
            </a:r>
            <a:r>
              <a:rPr lang="fr-FR" dirty="0"/>
              <a:t>bilan </a:t>
            </a:r>
            <a:r>
              <a:rPr lang="fr-FR" dirty="0" smtClean="0"/>
              <a:t>est </a:t>
            </a:r>
            <a:r>
              <a:rPr lang="fr-FR" dirty="0"/>
              <a:t>consultable auprès </a:t>
            </a:r>
            <a:r>
              <a:rPr lang="fr-FR" dirty="0" smtClean="0"/>
              <a:t>de la direction.</a:t>
            </a:r>
            <a:endParaRPr lang="fr-FR" dirty="0"/>
          </a:p>
          <a:p>
            <a:r>
              <a:rPr lang="fr-FR" dirty="0"/>
              <a:t>Participation aux séjours des CM2 (60 €/élève)</a:t>
            </a:r>
          </a:p>
          <a:p>
            <a:r>
              <a:rPr lang="fr-FR" dirty="0" smtClean="0"/>
              <a:t>Attribution de 10 €/élève (coopérative de classe).</a:t>
            </a:r>
            <a:endParaRPr lang="fr-FR" dirty="0"/>
          </a:p>
          <a:p>
            <a:pPr>
              <a:buNone/>
            </a:pPr>
            <a:r>
              <a:rPr lang="fr-FR" dirty="0" smtClean="0"/>
              <a:t>→Financement </a:t>
            </a:r>
            <a:r>
              <a:rPr lang="fr-FR" dirty="0"/>
              <a:t>de matériel </a:t>
            </a:r>
            <a:r>
              <a:rPr lang="fr-FR" dirty="0" smtClean="0"/>
              <a:t>pédagogique, projets divers, en complément des crédits </a:t>
            </a:r>
            <a:r>
              <a:rPr lang="fr-FR" smtClean="0"/>
              <a:t>scolaires.</a:t>
            </a:r>
            <a:endParaRPr lang="fr-FR" dirty="0"/>
          </a:p>
          <a:p>
            <a:pPr>
              <a:buNone/>
            </a:pPr>
            <a:r>
              <a:rPr lang="fr-FR" dirty="0" smtClean="0"/>
              <a:t>→Une </a:t>
            </a:r>
            <a:r>
              <a:rPr lang="fr-FR" dirty="0"/>
              <a:t>clé USB </a:t>
            </a:r>
            <a:r>
              <a:rPr lang="fr-FR" dirty="0" smtClean="0"/>
              <a:t>donnée à chaque élève de CP, à la rentrée.</a:t>
            </a:r>
          </a:p>
          <a:p>
            <a:pPr>
              <a:buNone/>
            </a:pPr>
            <a:r>
              <a:rPr lang="fr-FR" b="1" dirty="0" smtClean="0"/>
              <a:t>Le montant de la cotisation reste inchangé.</a:t>
            </a:r>
          </a:p>
          <a:p>
            <a:pPr>
              <a:buNone/>
            </a:pPr>
            <a:endParaRPr lang="fr-FR" dirty="0" smtClean="0"/>
          </a:p>
          <a:p>
            <a:pPr>
              <a:buNone/>
            </a:pPr>
            <a:endParaRPr lang="fr-FR" dirty="0"/>
          </a:p>
          <a:p>
            <a:endParaRPr lang="fr-FR" dirty="0"/>
          </a:p>
          <a:p>
            <a:endParaRPr lang="fr-FR" dirty="0"/>
          </a:p>
        </p:txBody>
      </p:sp>
    </p:spTree>
    <p:extLst>
      <p:ext uri="{BB962C8B-B14F-4D97-AF65-F5344CB8AC3E}">
        <p14:creationId xmlns:p14="http://schemas.microsoft.com/office/powerpoint/2010/main" val="333174612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wipe(down)">
                                      <p:cBhvr>
                                        <p:cTn id="32" dur="580">
                                          <p:stCondLst>
                                            <p:cond delay="0"/>
                                          </p:stCondLst>
                                        </p:cTn>
                                        <p:tgtEl>
                                          <p:spTgt spid="3">
                                            <p:txEl>
                                              <p:pRg st="1" end="1"/>
                                            </p:txEl>
                                          </p:spTgt>
                                        </p:tgtEl>
                                      </p:cBhvr>
                                    </p:animEffect>
                                    <p:anim calcmode="lin" valueType="num">
                                      <p:cBhvr>
                                        <p:cTn id="33"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8" dur="26">
                                          <p:stCondLst>
                                            <p:cond delay="650"/>
                                          </p:stCondLst>
                                        </p:cTn>
                                        <p:tgtEl>
                                          <p:spTgt spid="3">
                                            <p:txEl>
                                              <p:pRg st="1" end="1"/>
                                            </p:txEl>
                                          </p:spTgt>
                                        </p:tgtEl>
                                      </p:cBhvr>
                                      <p:to x="100000" y="60000"/>
                                    </p:animScale>
                                    <p:animScale>
                                      <p:cBhvr>
                                        <p:cTn id="39" dur="166" decel="50000">
                                          <p:stCondLst>
                                            <p:cond delay="676"/>
                                          </p:stCondLst>
                                        </p:cTn>
                                        <p:tgtEl>
                                          <p:spTgt spid="3">
                                            <p:txEl>
                                              <p:pRg st="1" end="1"/>
                                            </p:txEl>
                                          </p:spTgt>
                                        </p:tgtEl>
                                      </p:cBhvr>
                                      <p:to x="100000" y="100000"/>
                                    </p:animScale>
                                    <p:animScale>
                                      <p:cBhvr>
                                        <p:cTn id="40" dur="26">
                                          <p:stCondLst>
                                            <p:cond delay="1312"/>
                                          </p:stCondLst>
                                        </p:cTn>
                                        <p:tgtEl>
                                          <p:spTgt spid="3">
                                            <p:txEl>
                                              <p:pRg st="1" end="1"/>
                                            </p:txEl>
                                          </p:spTgt>
                                        </p:tgtEl>
                                      </p:cBhvr>
                                      <p:to x="100000" y="80000"/>
                                    </p:animScale>
                                    <p:animScale>
                                      <p:cBhvr>
                                        <p:cTn id="41" dur="166" decel="50000">
                                          <p:stCondLst>
                                            <p:cond delay="1338"/>
                                          </p:stCondLst>
                                        </p:cTn>
                                        <p:tgtEl>
                                          <p:spTgt spid="3">
                                            <p:txEl>
                                              <p:pRg st="1" end="1"/>
                                            </p:txEl>
                                          </p:spTgt>
                                        </p:tgtEl>
                                      </p:cBhvr>
                                      <p:to x="100000" y="100000"/>
                                    </p:animScale>
                                    <p:animScale>
                                      <p:cBhvr>
                                        <p:cTn id="42" dur="26">
                                          <p:stCondLst>
                                            <p:cond delay="1642"/>
                                          </p:stCondLst>
                                        </p:cTn>
                                        <p:tgtEl>
                                          <p:spTgt spid="3">
                                            <p:txEl>
                                              <p:pRg st="1" end="1"/>
                                            </p:txEl>
                                          </p:spTgt>
                                        </p:tgtEl>
                                      </p:cBhvr>
                                      <p:to x="100000" y="90000"/>
                                    </p:animScale>
                                    <p:animScale>
                                      <p:cBhvr>
                                        <p:cTn id="43" dur="166" decel="50000">
                                          <p:stCondLst>
                                            <p:cond delay="1668"/>
                                          </p:stCondLst>
                                        </p:cTn>
                                        <p:tgtEl>
                                          <p:spTgt spid="3">
                                            <p:txEl>
                                              <p:pRg st="1" end="1"/>
                                            </p:txEl>
                                          </p:spTgt>
                                        </p:tgtEl>
                                      </p:cBhvr>
                                      <p:to x="100000" y="100000"/>
                                    </p:animScale>
                                    <p:animScale>
                                      <p:cBhvr>
                                        <p:cTn id="44" dur="26">
                                          <p:stCondLst>
                                            <p:cond delay="1808"/>
                                          </p:stCondLst>
                                        </p:cTn>
                                        <p:tgtEl>
                                          <p:spTgt spid="3">
                                            <p:txEl>
                                              <p:pRg st="1" end="1"/>
                                            </p:txEl>
                                          </p:spTgt>
                                        </p:tgtEl>
                                      </p:cBhvr>
                                      <p:to x="100000" y="95000"/>
                                    </p:animScale>
                                    <p:animScale>
                                      <p:cBhvr>
                                        <p:cTn id="45" dur="166" decel="50000">
                                          <p:stCondLst>
                                            <p:cond delay="1834"/>
                                          </p:stCondLst>
                                        </p:cTn>
                                        <p:tgtEl>
                                          <p:spTgt spid="3">
                                            <p:txEl>
                                              <p:pRg st="1" end="1"/>
                                            </p:txEl>
                                          </p:spTgt>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grpId="0" nodeType="clickEffect">
                                  <p:stCondLst>
                                    <p:cond delay="0"/>
                                  </p:stCondLst>
                                  <p:childTnLst>
                                    <p:set>
                                      <p:cBhvr>
                                        <p:cTn id="49" dur="1" fill="hold">
                                          <p:stCondLst>
                                            <p:cond delay="0"/>
                                          </p:stCondLst>
                                        </p:cTn>
                                        <p:tgtEl>
                                          <p:spTgt spid="3">
                                            <p:txEl>
                                              <p:pRg st="2" end="2"/>
                                            </p:txEl>
                                          </p:spTgt>
                                        </p:tgtEl>
                                        <p:attrNameLst>
                                          <p:attrName>style.visibility</p:attrName>
                                        </p:attrNameLst>
                                      </p:cBhvr>
                                      <p:to>
                                        <p:strVal val="visible"/>
                                      </p:to>
                                    </p:set>
                                    <p:animEffect transition="in" filter="wipe(down)">
                                      <p:cBhvr>
                                        <p:cTn id="50" dur="580">
                                          <p:stCondLst>
                                            <p:cond delay="0"/>
                                          </p:stCondLst>
                                        </p:cTn>
                                        <p:tgtEl>
                                          <p:spTgt spid="3">
                                            <p:txEl>
                                              <p:pRg st="2" end="2"/>
                                            </p:txEl>
                                          </p:spTgt>
                                        </p:tgtEl>
                                      </p:cBhvr>
                                    </p:animEffect>
                                    <p:anim calcmode="lin" valueType="num">
                                      <p:cBhvr>
                                        <p:cTn id="51"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6" dur="26">
                                          <p:stCondLst>
                                            <p:cond delay="650"/>
                                          </p:stCondLst>
                                        </p:cTn>
                                        <p:tgtEl>
                                          <p:spTgt spid="3">
                                            <p:txEl>
                                              <p:pRg st="2" end="2"/>
                                            </p:txEl>
                                          </p:spTgt>
                                        </p:tgtEl>
                                      </p:cBhvr>
                                      <p:to x="100000" y="60000"/>
                                    </p:animScale>
                                    <p:animScale>
                                      <p:cBhvr>
                                        <p:cTn id="57" dur="166" decel="50000">
                                          <p:stCondLst>
                                            <p:cond delay="676"/>
                                          </p:stCondLst>
                                        </p:cTn>
                                        <p:tgtEl>
                                          <p:spTgt spid="3">
                                            <p:txEl>
                                              <p:pRg st="2" end="2"/>
                                            </p:txEl>
                                          </p:spTgt>
                                        </p:tgtEl>
                                      </p:cBhvr>
                                      <p:to x="100000" y="100000"/>
                                    </p:animScale>
                                    <p:animScale>
                                      <p:cBhvr>
                                        <p:cTn id="58" dur="26">
                                          <p:stCondLst>
                                            <p:cond delay="1312"/>
                                          </p:stCondLst>
                                        </p:cTn>
                                        <p:tgtEl>
                                          <p:spTgt spid="3">
                                            <p:txEl>
                                              <p:pRg st="2" end="2"/>
                                            </p:txEl>
                                          </p:spTgt>
                                        </p:tgtEl>
                                      </p:cBhvr>
                                      <p:to x="100000" y="80000"/>
                                    </p:animScale>
                                    <p:animScale>
                                      <p:cBhvr>
                                        <p:cTn id="59" dur="166" decel="50000">
                                          <p:stCondLst>
                                            <p:cond delay="1338"/>
                                          </p:stCondLst>
                                        </p:cTn>
                                        <p:tgtEl>
                                          <p:spTgt spid="3">
                                            <p:txEl>
                                              <p:pRg st="2" end="2"/>
                                            </p:txEl>
                                          </p:spTgt>
                                        </p:tgtEl>
                                      </p:cBhvr>
                                      <p:to x="100000" y="100000"/>
                                    </p:animScale>
                                    <p:animScale>
                                      <p:cBhvr>
                                        <p:cTn id="60" dur="26">
                                          <p:stCondLst>
                                            <p:cond delay="1642"/>
                                          </p:stCondLst>
                                        </p:cTn>
                                        <p:tgtEl>
                                          <p:spTgt spid="3">
                                            <p:txEl>
                                              <p:pRg st="2" end="2"/>
                                            </p:txEl>
                                          </p:spTgt>
                                        </p:tgtEl>
                                      </p:cBhvr>
                                      <p:to x="100000" y="90000"/>
                                    </p:animScale>
                                    <p:animScale>
                                      <p:cBhvr>
                                        <p:cTn id="61" dur="166" decel="50000">
                                          <p:stCondLst>
                                            <p:cond delay="1668"/>
                                          </p:stCondLst>
                                        </p:cTn>
                                        <p:tgtEl>
                                          <p:spTgt spid="3">
                                            <p:txEl>
                                              <p:pRg st="2" end="2"/>
                                            </p:txEl>
                                          </p:spTgt>
                                        </p:tgtEl>
                                      </p:cBhvr>
                                      <p:to x="100000" y="100000"/>
                                    </p:animScale>
                                    <p:animScale>
                                      <p:cBhvr>
                                        <p:cTn id="62" dur="26">
                                          <p:stCondLst>
                                            <p:cond delay="1808"/>
                                          </p:stCondLst>
                                        </p:cTn>
                                        <p:tgtEl>
                                          <p:spTgt spid="3">
                                            <p:txEl>
                                              <p:pRg st="2" end="2"/>
                                            </p:txEl>
                                          </p:spTgt>
                                        </p:tgtEl>
                                      </p:cBhvr>
                                      <p:to x="100000" y="95000"/>
                                    </p:animScale>
                                    <p:animScale>
                                      <p:cBhvr>
                                        <p:cTn id="63" dur="166" decel="50000">
                                          <p:stCondLst>
                                            <p:cond delay="1834"/>
                                          </p:stCondLst>
                                        </p:cTn>
                                        <p:tgtEl>
                                          <p:spTgt spid="3">
                                            <p:txEl>
                                              <p:pRg st="2" end="2"/>
                                            </p:txEl>
                                          </p:spTgt>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26" presetClass="entr" presetSubtype="0" fill="hold" grpId="0" nodeType="clickEffect">
                                  <p:stCondLst>
                                    <p:cond delay="0"/>
                                  </p:stCondLst>
                                  <p:childTnLst>
                                    <p:set>
                                      <p:cBhvr>
                                        <p:cTn id="67" dur="1" fill="hold">
                                          <p:stCondLst>
                                            <p:cond delay="0"/>
                                          </p:stCondLst>
                                        </p:cTn>
                                        <p:tgtEl>
                                          <p:spTgt spid="3">
                                            <p:txEl>
                                              <p:pRg st="3" end="3"/>
                                            </p:txEl>
                                          </p:spTgt>
                                        </p:tgtEl>
                                        <p:attrNameLst>
                                          <p:attrName>style.visibility</p:attrName>
                                        </p:attrNameLst>
                                      </p:cBhvr>
                                      <p:to>
                                        <p:strVal val="visible"/>
                                      </p:to>
                                    </p:set>
                                    <p:animEffect transition="in" filter="wipe(down)">
                                      <p:cBhvr>
                                        <p:cTn id="68" dur="580">
                                          <p:stCondLst>
                                            <p:cond delay="0"/>
                                          </p:stCondLst>
                                        </p:cTn>
                                        <p:tgtEl>
                                          <p:spTgt spid="3">
                                            <p:txEl>
                                              <p:pRg st="3" end="3"/>
                                            </p:txEl>
                                          </p:spTgt>
                                        </p:tgtEl>
                                      </p:cBhvr>
                                    </p:animEffect>
                                    <p:anim calcmode="lin" valueType="num">
                                      <p:cBhvr>
                                        <p:cTn id="69"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70"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1"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2"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3"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4" dur="26">
                                          <p:stCondLst>
                                            <p:cond delay="650"/>
                                          </p:stCondLst>
                                        </p:cTn>
                                        <p:tgtEl>
                                          <p:spTgt spid="3">
                                            <p:txEl>
                                              <p:pRg st="3" end="3"/>
                                            </p:txEl>
                                          </p:spTgt>
                                        </p:tgtEl>
                                      </p:cBhvr>
                                      <p:to x="100000" y="60000"/>
                                    </p:animScale>
                                    <p:animScale>
                                      <p:cBhvr>
                                        <p:cTn id="75" dur="166" decel="50000">
                                          <p:stCondLst>
                                            <p:cond delay="676"/>
                                          </p:stCondLst>
                                        </p:cTn>
                                        <p:tgtEl>
                                          <p:spTgt spid="3">
                                            <p:txEl>
                                              <p:pRg st="3" end="3"/>
                                            </p:txEl>
                                          </p:spTgt>
                                        </p:tgtEl>
                                      </p:cBhvr>
                                      <p:to x="100000" y="100000"/>
                                    </p:animScale>
                                    <p:animScale>
                                      <p:cBhvr>
                                        <p:cTn id="76" dur="26">
                                          <p:stCondLst>
                                            <p:cond delay="1312"/>
                                          </p:stCondLst>
                                        </p:cTn>
                                        <p:tgtEl>
                                          <p:spTgt spid="3">
                                            <p:txEl>
                                              <p:pRg st="3" end="3"/>
                                            </p:txEl>
                                          </p:spTgt>
                                        </p:tgtEl>
                                      </p:cBhvr>
                                      <p:to x="100000" y="80000"/>
                                    </p:animScale>
                                    <p:animScale>
                                      <p:cBhvr>
                                        <p:cTn id="77" dur="166" decel="50000">
                                          <p:stCondLst>
                                            <p:cond delay="1338"/>
                                          </p:stCondLst>
                                        </p:cTn>
                                        <p:tgtEl>
                                          <p:spTgt spid="3">
                                            <p:txEl>
                                              <p:pRg st="3" end="3"/>
                                            </p:txEl>
                                          </p:spTgt>
                                        </p:tgtEl>
                                      </p:cBhvr>
                                      <p:to x="100000" y="100000"/>
                                    </p:animScale>
                                    <p:animScale>
                                      <p:cBhvr>
                                        <p:cTn id="78" dur="26">
                                          <p:stCondLst>
                                            <p:cond delay="1642"/>
                                          </p:stCondLst>
                                        </p:cTn>
                                        <p:tgtEl>
                                          <p:spTgt spid="3">
                                            <p:txEl>
                                              <p:pRg st="3" end="3"/>
                                            </p:txEl>
                                          </p:spTgt>
                                        </p:tgtEl>
                                      </p:cBhvr>
                                      <p:to x="100000" y="90000"/>
                                    </p:animScale>
                                    <p:animScale>
                                      <p:cBhvr>
                                        <p:cTn id="79" dur="166" decel="50000">
                                          <p:stCondLst>
                                            <p:cond delay="1668"/>
                                          </p:stCondLst>
                                        </p:cTn>
                                        <p:tgtEl>
                                          <p:spTgt spid="3">
                                            <p:txEl>
                                              <p:pRg st="3" end="3"/>
                                            </p:txEl>
                                          </p:spTgt>
                                        </p:tgtEl>
                                      </p:cBhvr>
                                      <p:to x="100000" y="100000"/>
                                    </p:animScale>
                                    <p:animScale>
                                      <p:cBhvr>
                                        <p:cTn id="80" dur="26">
                                          <p:stCondLst>
                                            <p:cond delay="1808"/>
                                          </p:stCondLst>
                                        </p:cTn>
                                        <p:tgtEl>
                                          <p:spTgt spid="3">
                                            <p:txEl>
                                              <p:pRg st="3" end="3"/>
                                            </p:txEl>
                                          </p:spTgt>
                                        </p:tgtEl>
                                      </p:cBhvr>
                                      <p:to x="100000" y="95000"/>
                                    </p:animScale>
                                    <p:animScale>
                                      <p:cBhvr>
                                        <p:cTn id="81" dur="166" decel="50000">
                                          <p:stCondLst>
                                            <p:cond delay="1834"/>
                                          </p:stCondLst>
                                        </p:cTn>
                                        <p:tgtEl>
                                          <p:spTgt spid="3">
                                            <p:txEl>
                                              <p:pRg st="3" end="3"/>
                                            </p:txEl>
                                          </p:spTgt>
                                        </p:tgtEl>
                                      </p:cBhvr>
                                      <p:to x="100000" y="100000"/>
                                    </p:animScale>
                                  </p:childTnLst>
                                </p:cTn>
                              </p:par>
                            </p:childTnLst>
                          </p:cTn>
                        </p:par>
                      </p:childTnLst>
                    </p:cTn>
                  </p:par>
                  <p:par>
                    <p:cTn id="82" fill="hold">
                      <p:stCondLst>
                        <p:cond delay="indefinite"/>
                      </p:stCondLst>
                      <p:childTnLst>
                        <p:par>
                          <p:cTn id="83" fill="hold">
                            <p:stCondLst>
                              <p:cond delay="0"/>
                            </p:stCondLst>
                            <p:childTnLst>
                              <p:par>
                                <p:cTn id="84" presetID="26" presetClass="entr" presetSubtype="0" fill="hold" grpId="0" nodeType="clickEffect">
                                  <p:stCondLst>
                                    <p:cond delay="0"/>
                                  </p:stCondLst>
                                  <p:childTnLst>
                                    <p:set>
                                      <p:cBhvr>
                                        <p:cTn id="85" dur="1" fill="hold">
                                          <p:stCondLst>
                                            <p:cond delay="0"/>
                                          </p:stCondLst>
                                        </p:cTn>
                                        <p:tgtEl>
                                          <p:spTgt spid="3">
                                            <p:txEl>
                                              <p:pRg st="4" end="4"/>
                                            </p:txEl>
                                          </p:spTgt>
                                        </p:tgtEl>
                                        <p:attrNameLst>
                                          <p:attrName>style.visibility</p:attrName>
                                        </p:attrNameLst>
                                      </p:cBhvr>
                                      <p:to>
                                        <p:strVal val="visible"/>
                                      </p:to>
                                    </p:set>
                                    <p:animEffect transition="in" filter="wipe(down)">
                                      <p:cBhvr>
                                        <p:cTn id="86" dur="580">
                                          <p:stCondLst>
                                            <p:cond delay="0"/>
                                          </p:stCondLst>
                                        </p:cTn>
                                        <p:tgtEl>
                                          <p:spTgt spid="3">
                                            <p:txEl>
                                              <p:pRg st="4" end="4"/>
                                            </p:txEl>
                                          </p:spTgt>
                                        </p:tgtEl>
                                      </p:cBhvr>
                                    </p:animEffect>
                                    <p:anim calcmode="lin" valueType="num">
                                      <p:cBhvr>
                                        <p:cTn id="87"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8"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9"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90"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91"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2" dur="26">
                                          <p:stCondLst>
                                            <p:cond delay="650"/>
                                          </p:stCondLst>
                                        </p:cTn>
                                        <p:tgtEl>
                                          <p:spTgt spid="3">
                                            <p:txEl>
                                              <p:pRg st="4" end="4"/>
                                            </p:txEl>
                                          </p:spTgt>
                                        </p:tgtEl>
                                      </p:cBhvr>
                                      <p:to x="100000" y="60000"/>
                                    </p:animScale>
                                    <p:animScale>
                                      <p:cBhvr>
                                        <p:cTn id="93" dur="166" decel="50000">
                                          <p:stCondLst>
                                            <p:cond delay="676"/>
                                          </p:stCondLst>
                                        </p:cTn>
                                        <p:tgtEl>
                                          <p:spTgt spid="3">
                                            <p:txEl>
                                              <p:pRg st="4" end="4"/>
                                            </p:txEl>
                                          </p:spTgt>
                                        </p:tgtEl>
                                      </p:cBhvr>
                                      <p:to x="100000" y="100000"/>
                                    </p:animScale>
                                    <p:animScale>
                                      <p:cBhvr>
                                        <p:cTn id="94" dur="26">
                                          <p:stCondLst>
                                            <p:cond delay="1312"/>
                                          </p:stCondLst>
                                        </p:cTn>
                                        <p:tgtEl>
                                          <p:spTgt spid="3">
                                            <p:txEl>
                                              <p:pRg st="4" end="4"/>
                                            </p:txEl>
                                          </p:spTgt>
                                        </p:tgtEl>
                                      </p:cBhvr>
                                      <p:to x="100000" y="80000"/>
                                    </p:animScale>
                                    <p:animScale>
                                      <p:cBhvr>
                                        <p:cTn id="95" dur="166" decel="50000">
                                          <p:stCondLst>
                                            <p:cond delay="1338"/>
                                          </p:stCondLst>
                                        </p:cTn>
                                        <p:tgtEl>
                                          <p:spTgt spid="3">
                                            <p:txEl>
                                              <p:pRg st="4" end="4"/>
                                            </p:txEl>
                                          </p:spTgt>
                                        </p:tgtEl>
                                      </p:cBhvr>
                                      <p:to x="100000" y="100000"/>
                                    </p:animScale>
                                    <p:animScale>
                                      <p:cBhvr>
                                        <p:cTn id="96" dur="26">
                                          <p:stCondLst>
                                            <p:cond delay="1642"/>
                                          </p:stCondLst>
                                        </p:cTn>
                                        <p:tgtEl>
                                          <p:spTgt spid="3">
                                            <p:txEl>
                                              <p:pRg st="4" end="4"/>
                                            </p:txEl>
                                          </p:spTgt>
                                        </p:tgtEl>
                                      </p:cBhvr>
                                      <p:to x="100000" y="90000"/>
                                    </p:animScale>
                                    <p:animScale>
                                      <p:cBhvr>
                                        <p:cTn id="97" dur="166" decel="50000">
                                          <p:stCondLst>
                                            <p:cond delay="1668"/>
                                          </p:stCondLst>
                                        </p:cTn>
                                        <p:tgtEl>
                                          <p:spTgt spid="3">
                                            <p:txEl>
                                              <p:pRg st="4" end="4"/>
                                            </p:txEl>
                                          </p:spTgt>
                                        </p:tgtEl>
                                      </p:cBhvr>
                                      <p:to x="100000" y="100000"/>
                                    </p:animScale>
                                    <p:animScale>
                                      <p:cBhvr>
                                        <p:cTn id="98" dur="26">
                                          <p:stCondLst>
                                            <p:cond delay="1808"/>
                                          </p:stCondLst>
                                        </p:cTn>
                                        <p:tgtEl>
                                          <p:spTgt spid="3">
                                            <p:txEl>
                                              <p:pRg st="4" end="4"/>
                                            </p:txEl>
                                          </p:spTgt>
                                        </p:tgtEl>
                                      </p:cBhvr>
                                      <p:to x="100000" y="95000"/>
                                    </p:animScale>
                                    <p:animScale>
                                      <p:cBhvr>
                                        <p:cTn id="99" dur="166" decel="50000">
                                          <p:stCondLst>
                                            <p:cond delay="1834"/>
                                          </p:stCondLst>
                                        </p:cTn>
                                        <p:tgtEl>
                                          <p:spTgt spid="3">
                                            <p:txEl>
                                              <p:pRg st="4" end="4"/>
                                            </p:txEl>
                                          </p:spTgt>
                                        </p:tgtEl>
                                      </p:cBhvr>
                                      <p:to x="100000" y="100000"/>
                                    </p:animScale>
                                  </p:childTnLst>
                                </p:cTn>
                              </p:par>
                            </p:childTnLst>
                          </p:cTn>
                        </p:par>
                      </p:childTnLst>
                    </p:cTn>
                  </p:par>
                  <p:par>
                    <p:cTn id="100" fill="hold">
                      <p:stCondLst>
                        <p:cond delay="indefinite"/>
                      </p:stCondLst>
                      <p:childTnLst>
                        <p:par>
                          <p:cTn id="101" fill="hold">
                            <p:stCondLst>
                              <p:cond delay="0"/>
                            </p:stCondLst>
                            <p:childTnLst>
                              <p:par>
                                <p:cTn id="102" presetID="26" presetClass="entr" presetSubtype="0" fill="hold" grpId="0" nodeType="clickEffect">
                                  <p:stCondLst>
                                    <p:cond delay="0"/>
                                  </p:stCondLst>
                                  <p:childTnLst>
                                    <p:set>
                                      <p:cBhvr>
                                        <p:cTn id="103" dur="1" fill="hold">
                                          <p:stCondLst>
                                            <p:cond delay="0"/>
                                          </p:stCondLst>
                                        </p:cTn>
                                        <p:tgtEl>
                                          <p:spTgt spid="3">
                                            <p:txEl>
                                              <p:pRg st="5" end="5"/>
                                            </p:txEl>
                                          </p:spTgt>
                                        </p:tgtEl>
                                        <p:attrNameLst>
                                          <p:attrName>style.visibility</p:attrName>
                                        </p:attrNameLst>
                                      </p:cBhvr>
                                      <p:to>
                                        <p:strVal val="visible"/>
                                      </p:to>
                                    </p:set>
                                    <p:animEffect transition="in" filter="wipe(down)">
                                      <p:cBhvr>
                                        <p:cTn id="104" dur="580">
                                          <p:stCondLst>
                                            <p:cond delay="0"/>
                                          </p:stCondLst>
                                        </p:cTn>
                                        <p:tgtEl>
                                          <p:spTgt spid="3">
                                            <p:txEl>
                                              <p:pRg st="5" end="5"/>
                                            </p:txEl>
                                          </p:spTgt>
                                        </p:tgtEl>
                                      </p:cBhvr>
                                    </p:animEffect>
                                    <p:anim calcmode="lin" valueType="num">
                                      <p:cBhvr>
                                        <p:cTn id="105"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06"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7"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8"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9"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10" dur="26">
                                          <p:stCondLst>
                                            <p:cond delay="650"/>
                                          </p:stCondLst>
                                        </p:cTn>
                                        <p:tgtEl>
                                          <p:spTgt spid="3">
                                            <p:txEl>
                                              <p:pRg st="5" end="5"/>
                                            </p:txEl>
                                          </p:spTgt>
                                        </p:tgtEl>
                                      </p:cBhvr>
                                      <p:to x="100000" y="60000"/>
                                    </p:animScale>
                                    <p:animScale>
                                      <p:cBhvr>
                                        <p:cTn id="111" dur="166" decel="50000">
                                          <p:stCondLst>
                                            <p:cond delay="676"/>
                                          </p:stCondLst>
                                        </p:cTn>
                                        <p:tgtEl>
                                          <p:spTgt spid="3">
                                            <p:txEl>
                                              <p:pRg st="5" end="5"/>
                                            </p:txEl>
                                          </p:spTgt>
                                        </p:tgtEl>
                                      </p:cBhvr>
                                      <p:to x="100000" y="100000"/>
                                    </p:animScale>
                                    <p:animScale>
                                      <p:cBhvr>
                                        <p:cTn id="112" dur="26">
                                          <p:stCondLst>
                                            <p:cond delay="1312"/>
                                          </p:stCondLst>
                                        </p:cTn>
                                        <p:tgtEl>
                                          <p:spTgt spid="3">
                                            <p:txEl>
                                              <p:pRg st="5" end="5"/>
                                            </p:txEl>
                                          </p:spTgt>
                                        </p:tgtEl>
                                      </p:cBhvr>
                                      <p:to x="100000" y="80000"/>
                                    </p:animScale>
                                    <p:animScale>
                                      <p:cBhvr>
                                        <p:cTn id="113" dur="166" decel="50000">
                                          <p:stCondLst>
                                            <p:cond delay="1338"/>
                                          </p:stCondLst>
                                        </p:cTn>
                                        <p:tgtEl>
                                          <p:spTgt spid="3">
                                            <p:txEl>
                                              <p:pRg st="5" end="5"/>
                                            </p:txEl>
                                          </p:spTgt>
                                        </p:tgtEl>
                                      </p:cBhvr>
                                      <p:to x="100000" y="100000"/>
                                    </p:animScale>
                                    <p:animScale>
                                      <p:cBhvr>
                                        <p:cTn id="114" dur="26">
                                          <p:stCondLst>
                                            <p:cond delay="1642"/>
                                          </p:stCondLst>
                                        </p:cTn>
                                        <p:tgtEl>
                                          <p:spTgt spid="3">
                                            <p:txEl>
                                              <p:pRg st="5" end="5"/>
                                            </p:txEl>
                                          </p:spTgt>
                                        </p:tgtEl>
                                      </p:cBhvr>
                                      <p:to x="100000" y="90000"/>
                                    </p:animScale>
                                    <p:animScale>
                                      <p:cBhvr>
                                        <p:cTn id="115" dur="166" decel="50000">
                                          <p:stCondLst>
                                            <p:cond delay="1668"/>
                                          </p:stCondLst>
                                        </p:cTn>
                                        <p:tgtEl>
                                          <p:spTgt spid="3">
                                            <p:txEl>
                                              <p:pRg st="5" end="5"/>
                                            </p:txEl>
                                          </p:spTgt>
                                        </p:tgtEl>
                                      </p:cBhvr>
                                      <p:to x="100000" y="100000"/>
                                    </p:animScale>
                                    <p:animScale>
                                      <p:cBhvr>
                                        <p:cTn id="116" dur="26">
                                          <p:stCondLst>
                                            <p:cond delay="1808"/>
                                          </p:stCondLst>
                                        </p:cTn>
                                        <p:tgtEl>
                                          <p:spTgt spid="3">
                                            <p:txEl>
                                              <p:pRg st="5" end="5"/>
                                            </p:txEl>
                                          </p:spTgt>
                                        </p:tgtEl>
                                      </p:cBhvr>
                                      <p:to x="100000" y="95000"/>
                                    </p:animScale>
                                    <p:animScale>
                                      <p:cBhvr>
                                        <p:cTn id="117"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Compte-rendu</a:t>
            </a:r>
            <a:endParaRPr lang="fr-FR" dirty="0"/>
          </a:p>
        </p:txBody>
      </p:sp>
      <p:sp>
        <p:nvSpPr>
          <p:cNvPr id="3" name="Espace réservé du contenu 2"/>
          <p:cNvSpPr>
            <a:spLocks noGrp="1"/>
          </p:cNvSpPr>
          <p:nvPr>
            <p:ph idx="1"/>
          </p:nvPr>
        </p:nvSpPr>
        <p:spPr/>
        <p:txBody>
          <a:bodyPr>
            <a:normAutofit fontScale="62500" lnSpcReduction="20000"/>
          </a:bodyPr>
          <a:lstStyle/>
          <a:p>
            <a:r>
              <a:rPr lang="fr-FR" b="1" u="sng" dirty="0" smtClean="0"/>
              <a:t>PRESENTS</a:t>
            </a:r>
            <a:r>
              <a:rPr lang="fr-FR" b="1" dirty="0" smtClean="0"/>
              <a:t> : </a:t>
            </a:r>
            <a:endParaRPr lang="fr-FR" dirty="0" smtClean="0"/>
          </a:p>
          <a:p>
            <a:r>
              <a:rPr lang="fr-FR" dirty="0" smtClean="0"/>
              <a:t>Mesdames : CHEDAILLE, DURAND,  FALL, FERANDEL, GOUSSARD, HENRY, HOLVOET, LEGRAIN, LEMOINE, LESCANNE, LETE, MILLOT, POLY, ROGER-CALLEWAERT, TOWFIQ, TRIBOUT (Enseignantes)</a:t>
            </a:r>
          </a:p>
          <a:p>
            <a:r>
              <a:rPr lang="fr-FR" dirty="0" smtClean="0"/>
              <a:t>Mmes ADAM, CHATTER, CHOLLET-KOVACS, GONNET-VAUCHE, GRENIER, IPAS, JRONDI-BOUCHER, PORTET, PASIEKA-SANSON, PRIEUR, VASSON(Parents)</a:t>
            </a:r>
          </a:p>
          <a:p>
            <a:r>
              <a:rPr lang="fr-FR" dirty="0" smtClean="0"/>
              <a:t>Mme VIOLAS (DDEN)</a:t>
            </a:r>
          </a:p>
          <a:p>
            <a:r>
              <a:rPr lang="fr-FR" dirty="0" smtClean="0"/>
              <a:t>M.NOIRVACHE (Directeur des Services Education Jeunesse))</a:t>
            </a:r>
          </a:p>
          <a:p>
            <a:r>
              <a:rPr lang="fr-FR" dirty="0" smtClean="0"/>
              <a:t>Messieurs : CLERGE, MAILLARD (Parents d’élèves), HURPEZ (Directeur)</a:t>
            </a:r>
          </a:p>
          <a:p>
            <a:pPr marL="0" indent="0">
              <a:buNone/>
            </a:pPr>
            <a:r>
              <a:rPr lang="fr-FR" b="1" dirty="0" smtClean="0"/>
              <a:t> </a:t>
            </a:r>
            <a:endParaRPr lang="fr-FR" dirty="0" smtClean="0"/>
          </a:p>
          <a:p>
            <a:r>
              <a:rPr lang="fr-FR" b="1" u="sng" dirty="0" smtClean="0"/>
              <a:t>EXCUSES</a:t>
            </a:r>
            <a:r>
              <a:rPr lang="fr-FR" dirty="0" smtClean="0"/>
              <a:t> : Mesdames: BUE, KRAJEWSKI, MARGUERIE, PERARDELLE, PROBST, SEGURA (Parents)</a:t>
            </a:r>
          </a:p>
          <a:p>
            <a:pPr marL="0" indent="0">
              <a:buNone/>
            </a:pPr>
            <a:r>
              <a:rPr lang="fr-FR" dirty="0" smtClean="0"/>
              <a:t>                         Messieurs MOUY, </a:t>
            </a:r>
            <a:r>
              <a:rPr lang="fr-FR" dirty="0" smtClean="0"/>
              <a:t>LEDIT (parents)</a:t>
            </a:r>
            <a:endParaRPr lang="fr-FR" dirty="0" smtClean="0"/>
          </a:p>
          <a:p>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t>Organisation du temps scolaire</a:t>
            </a:r>
            <a:endParaRPr lang="fr-FR" sz="3600" b="1" dirty="0"/>
          </a:p>
        </p:txBody>
      </p:sp>
      <p:sp>
        <p:nvSpPr>
          <p:cNvPr id="3" name="Espace réservé du contenu 2"/>
          <p:cNvSpPr>
            <a:spLocks noGrp="1"/>
          </p:cNvSpPr>
          <p:nvPr>
            <p:ph idx="1"/>
          </p:nvPr>
        </p:nvSpPr>
        <p:spPr/>
        <p:txBody>
          <a:bodyPr>
            <a:normAutofit fontScale="92500" lnSpcReduction="10000"/>
          </a:bodyPr>
          <a:lstStyle/>
          <a:p>
            <a:r>
              <a:rPr lang="fr-FR" sz="1800" dirty="0" smtClean="0"/>
              <a:t>Réflexions, échanges et vote.</a:t>
            </a:r>
          </a:p>
          <a:p>
            <a:r>
              <a:rPr lang="fr-FR" sz="1800" dirty="0" smtClean="0"/>
              <a:t>Les échanges ont été fructueux, productifs et intéressants.</a:t>
            </a:r>
          </a:p>
          <a:p>
            <a:endParaRPr lang="fr-FR" sz="1800" dirty="0" smtClean="0"/>
          </a:p>
          <a:p>
            <a:r>
              <a:rPr lang="fr-FR" sz="1800" b="1" u="sng" dirty="0" smtClean="0"/>
              <a:t>Résultats du vote</a:t>
            </a:r>
            <a:r>
              <a:rPr lang="fr-FR" sz="1800" dirty="0" smtClean="0"/>
              <a:t>:</a:t>
            </a:r>
          </a:p>
          <a:p>
            <a:pPr>
              <a:buNone/>
            </a:pPr>
            <a:r>
              <a:rPr lang="fr-FR" sz="1800" dirty="0" smtClean="0"/>
              <a:t>    -Parents élus (par Doodle): 22 /24 parents ont voté: </a:t>
            </a:r>
            <a:r>
              <a:rPr lang="fr-FR" sz="1800" dirty="0" smtClean="0">
                <a:latin typeface="Calibri"/>
              </a:rPr>
              <a:t>13/22 (59%) pour une semaine de 4 jours et 9/22 (41%) pour une semaine de 4,5 jours.</a:t>
            </a:r>
          </a:p>
          <a:p>
            <a:pPr>
              <a:buNone/>
            </a:pPr>
            <a:r>
              <a:rPr lang="fr-FR" sz="1800" dirty="0" smtClean="0">
                <a:latin typeface="Calibri"/>
              </a:rPr>
              <a:t>    -Enseignants et DDEN (vote à main levée): 2/17 (11,7%) ont voté contre la semaine de 4 jours – 4/17 (23,5%) se sont abstenus et 11/17(64,8%) ont voté pour la semaine de 4 jours.</a:t>
            </a:r>
          </a:p>
          <a:p>
            <a:pPr>
              <a:buNone/>
            </a:pPr>
            <a:r>
              <a:rPr lang="fr-FR" sz="1800" dirty="0" smtClean="0">
                <a:solidFill>
                  <a:srgbClr val="FF0000"/>
                </a:solidFill>
                <a:latin typeface="Calibri"/>
              </a:rPr>
              <a:t>       </a:t>
            </a:r>
            <a:r>
              <a:rPr lang="fr-FR" sz="1800" dirty="0" smtClean="0">
                <a:latin typeface="Calibri"/>
              </a:rPr>
              <a:t>(La mairie doit réunir </a:t>
            </a:r>
            <a:r>
              <a:rPr lang="fr-FR" sz="1800" smtClean="0">
                <a:latin typeface="Calibri"/>
              </a:rPr>
              <a:t>des commissions en </a:t>
            </a:r>
            <a:r>
              <a:rPr lang="fr-FR" sz="1800" dirty="0" smtClean="0">
                <a:latin typeface="Calibri"/>
              </a:rPr>
              <a:t>décembre.)</a:t>
            </a:r>
          </a:p>
          <a:p>
            <a:pPr>
              <a:buNone/>
            </a:pPr>
            <a:r>
              <a:rPr lang="fr-FR" sz="2800" b="1" dirty="0" smtClean="0">
                <a:latin typeface="Calibri"/>
              </a:rPr>
              <a:t>→</a:t>
            </a:r>
            <a:r>
              <a:rPr lang="fr-FR" sz="2800" b="1" u="sng" dirty="0" smtClean="0">
                <a:latin typeface="Calibri"/>
              </a:rPr>
              <a:t>BILAN</a:t>
            </a:r>
            <a:r>
              <a:rPr lang="fr-FR" sz="2800" b="1" dirty="0" smtClean="0">
                <a:latin typeface="Calibri"/>
              </a:rPr>
              <a:t>:</a:t>
            </a:r>
          </a:p>
          <a:p>
            <a:pPr>
              <a:buNone/>
            </a:pPr>
            <a:r>
              <a:rPr lang="fr-FR" sz="2800" b="1" dirty="0" smtClean="0">
                <a:latin typeface="Calibri"/>
              </a:rPr>
              <a:t>-Pour la semaine de 4 j: 61,5% (24/39)</a:t>
            </a:r>
          </a:p>
          <a:p>
            <a:pPr>
              <a:buNone/>
            </a:pPr>
            <a:r>
              <a:rPr lang="fr-FR" sz="2800" b="1" dirty="0" smtClean="0">
                <a:latin typeface="Calibri"/>
              </a:rPr>
              <a:t>-Pour la semaine de 4,5j: 28,2% ( 11/39)</a:t>
            </a:r>
          </a:p>
          <a:p>
            <a:pPr>
              <a:buNone/>
            </a:pPr>
            <a:r>
              <a:rPr lang="fr-FR" sz="2800" b="1" dirty="0" smtClean="0">
                <a:latin typeface="Calibri"/>
              </a:rPr>
              <a:t>-Abstentions: 10,3% (4/39)</a:t>
            </a:r>
            <a:endParaRPr lang="fr-FR" sz="2800" b="1" dirty="0" smtClean="0"/>
          </a:p>
        </p:txBody>
      </p:sp>
    </p:spTree>
    <p:extLst>
      <p:ext uri="{BB962C8B-B14F-4D97-AF65-F5344CB8AC3E}">
        <p14:creationId xmlns:p14="http://schemas.microsoft.com/office/powerpoint/2010/main" val="383611418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p:cTn id="34"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6" dur="500"/>
                                        <p:tgtEl>
                                          <p:spTgt spid="3">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p:cTn id="4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3" dur="500"/>
                                        <p:tgtEl>
                                          <p:spTgt spid="3">
                                            <p:txEl>
                                              <p:pRg st="5" end="5"/>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p:cTn id="48"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9"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0" dur="500"/>
                                        <p:tgtEl>
                                          <p:spTgt spid="3">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p:cTn id="55"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7" dur="500"/>
                                        <p:tgtEl>
                                          <p:spTgt spid="3">
                                            <p:txEl>
                                              <p:pRg st="7" end="7"/>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grpId="0" nodeType="clickEffect">
                                  <p:stCondLst>
                                    <p:cond delay="0"/>
                                  </p:stCondLst>
                                  <p:childTnLst>
                                    <p:set>
                                      <p:cBhvr>
                                        <p:cTn id="61" dur="1" fill="hold">
                                          <p:stCondLst>
                                            <p:cond delay="0"/>
                                          </p:stCondLst>
                                        </p:cTn>
                                        <p:tgtEl>
                                          <p:spTgt spid="3">
                                            <p:txEl>
                                              <p:pRg st="8" end="8"/>
                                            </p:txEl>
                                          </p:spTgt>
                                        </p:tgtEl>
                                        <p:attrNameLst>
                                          <p:attrName>style.visibility</p:attrName>
                                        </p:attrNameLst>
                                      </p:cBhvr>
                                      <p:to>
                                        <p:strVal val="visible"/>
                                      </p:to>
                                    </p:set>
                                    <p:anim calcmode="lin" valueType="num">
                                      <p:cBhvr>
                                        <p:cTn id="62"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3"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64" dur="500"/>
                                        <p:tgtEl>
                                          <p:spTgt spid="3">
                                            <p:txEl>
                                              <p:pRg st="8" end="8"/>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53" presetClass="entr" presetSubtype="16" fill="hold" grpId="0" nodeType="clickEffect">
                                  <p:stCondLst>
                                    <p:cond delay="0"/>
                                  </p:stCondLst>
                                  <p:childTnLst>
                                    <p:set>
                                      <p:cBhvr>
                                        <p:cTn id="68" dur="1" fill="hold">
                                          <p:stCondLst>
                                            <p:cond delay="0"/>
                                          </p:stCondLst>
                                        </p:cTn>
                                        <p:tgtEl>
                                          <p:spTgt spid="3">
                                            <p:txEl>
                                              <p:pRg st="9" end="9"/>
                                            </p:txEl>
                                          </p:spTgt>
                                        </p:tgtEl>
                                        <p:attrNameLst>
                                          <p:attrName>style.visibility</p:attrName>
                                        </p:attrNameLst>
                                      </p:cBhvr>
                                      <p:to>
                                        <p:strVal val="visible"/>
                                      </p:to>
                                    </p:set>
                                    <p:anim calcmode="lin" valueType="num">
                                      <p:cBhvr>
                                        <p:cTn id="69"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0"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71" dur="500"/>
                                        <p:tgtEl>
                                          <p:spTgt spid="3">
                                            <p:txEl>
                                              <p:pRg st="9" end="9"/>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53" presetClass="entr" presetSubtype="16" fill="hold" grpId="0" nodeType="clickEffect">
                                  <p:stCondLst>
                                    <p:cond delay="0"/>
                                  </p:stCondLst>
                                  <p:childTnLst>
                                    <p:set>
                                      <p:cBhvr>
                                        <p:cTn id="75" dur="1" fill="hold">
                                          <p:stCondLst>
                                            <p:cond delay="0"/>
                                          </p:stCondLst>
                                        </p:cTn>
                                        <p:tgtEl>
                                          <p:spTgt spid="3">
                                            <p:txEl>
                                              <p:pRg st="10" end="10"/>
                                            </p:txEl>
                                          </p:spTgt>
                                        </p:tgtEl>
                                        <p:attrNameLst>
                                          <p:attrName>style.visibility</p:attrName>
                                        </p:attrNameLst>
                                      </p:cBhvr>
                                      <p:to>
                                        <p:strVal val="visible"/>
                                      </p:to>
                                    </p:set>
                                    <p:anim calcmode="lin" valueType="num">
                                      <p:cBhvr>
                                        <p:cTn id="76"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77"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78"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8229600" cy="908720"/>
          </a:xfrm>
        </p:spPr>
        <p:txBody>
          <a:bodyPr>
            <a:normAutofit/>
          </a:bodyPr>
          <a:lstStyle/>
          <a:p>
            <a:r>
              <a:rPr lang="fr-FR" sz="2400" b="1" u="sng" dirty="0" smtClean="0"/>
              <a:t>Questions diverses</a:t>
            </a:r>
            <a:endParaRPr lang="fr-FR" sz="2400" b="1" u="sng" dirty="0"/>
          </a:p>
        </p:txBody>
      </p:sp>
      <p:sp>
        <p:nvSpPr>
          <p:cNvPr id="3" name="Espace réservé du contenu 2"/>
          <p:cNvSpPr>
            <a:spLocks noGrp="1"/>
          </p:cNvSpPr>
          <p:nvPr>
            <p:ph idx="1"/>
          </p:nvPr>
        </p:nvSpPr>
        <p:spPr>
          <a:xfrm>
            <a:off x="467544" y="1196752"/>
            <a:ext cx="8208912" cy="4968552"/>
          </a:xfrm>
        </p:spPr>
        <p:txBody>
          <a:bodyPr>
            <a:normAutofit fontScale="25000" lnSpcReduction="20000"/>
          </a:bodyPr>
          <a:lstStyle/>
          <a:p>
            <a:r>
              <a:rPr lang="fr-FR" sz="5600" dirty="0" smtClean="0"/>
              <a:t>- </a:t>
            </a:r>
            <a:r>
              <a:rPr lang="fr-FR" sz="5600" dirty="0"/>
              <a:t>Emplois de Vie Scolaire : </a:t>
            </a:r>
            <a:r>
              <a:rPr lang="fr-FR" sz="5600" dirty="0" smtClean="0"/>
              <a:t>Les </a:t>
            </a:r>
            <a:r>
              <a:rPr lang="fr-FR" sz="5600" dirty="0"/>
              <a:t>contrats en cours sont en passe de se terminer, </a:t>
            </a:r>
            <a:r>
              <a:rPr lang="fr-FR" sz="5600" dirty="0" smtClean="0"/>
              <a:t>quid </a:t>
            </a:r>
            <a:r>
              <a:rPr lang="fr-FR" sz="5600" dirty="0"/>
              <a:t>des renouvellements pour une aide administrative au directeur de </a:t>
            </a:r>
            <a:r>
              <a:rPr lang="fr-FR" sz="5600" dirty="0" smtClean="0"/>
              <a:t>l’école.</a:t>
            </a:r>
          </a:p>
          <a:p>
            <a:pPr marL="0" indent="0">
              <a:buNone/>
            </a:pPr>
            <a:r>
              <a:rPr lang="fr-FR" sz="5600" dirty="0" smtClean="0">
                <a:latin typeface="Calibri"/>
              </a:rPr>
              <a:t>         →Un contrat de service civique (Hayat </a:t>
            </a:r>
            <a:r>
              <a:rPr lang="fr-FR" sz="5600" dirty="0" err="1" smtClean="0">
                <a:latin typeface="Calibri"/>
              </a:rPr>
              <a:t>Ghezzali</a:t>
            </a:r>
            <a:r>
              <a:rPr lang="fr-FR" sz="5600" dirty="0" smtClean="0">
                <a:latin typeface="Calibri"/>
              </a:rPr>
              <a:t>) vient d’être nommé (jusqu’en juillet 2018). </a:t>
            </a:r>
          </a:p>
          <a:p>
            <a:pPr marL="0" indent="0">
              <a:buNone/>
            </a:pPr>
            <a:endParaRPr lang="fr-FR" sz="5600" dirty="0" smtClean="0"/>
          </a:p>
          <a:p>
            <a:r>
              <a:rPr lang="fr-FR" sz="5600" dirty="0" smtClean="0"/>
              <a:t>- </a:t>
            </a:r>
            <a:r>
              <a:rPr lang="fr-FR" sz="5600" dirty="0"/>
              <a:t>La personne faisant traverser les enfants au niveau de la rue grande étape </a:t>
            </a:r>
            <a:r>
              <a:rPr lang="fr-FR" sz="5600" dirty="0" smtClean="0"/>
              <a:t>(Ecole </a:t>
            </a:r>
            <a:r>
              <a:rPr lang="fr-FR" sz="5600" dirty="0" err="1"/>
              <a:t>Doulcet</a:t>
            </a:r>
            <a:r>
              <a:rPr lang="fr-FR" sz="5600" dirty="0"/>
              <a:t>) n’est pas calée sur les mêmes horaires que la personne présente à l’école Jules </a:t>
            </a:r>
            <a:r>
              <a:rPr lang="fr-FR" sz="5600" dirty="0" smtClean="0"/>
              <a:t>Ferry, le matin. </a:t>
            </a:r>
            <a:r>
              <a:rPr lang="fr-FR" sz="5600" dirty="0"/>
              <a:t>Nous sommes conscients que cela doit être lié au quart d’heure de décalage d’ouverture des deux écoles mais cela présente un problème de sécurité rue Grande Etape. Serait-il possible que les horaires des 2 agents de la Mairie soient les mêmes ? (au moins sur l’heure de prise de service</a:t>
            </a:r>
            <a:r>
              <a:rPr lang="fr-FR" sz="5600" dirty="0" smtClean="0"/>
              <a:t>)</a:t>
            </a:r>
          </a:p>
          <a:p>
            <a:pPr>
              <a:buNone/>
            </a:pPr>
            <a:r>
              <a:rPr lang="fr-FR" sz="5600" dirty="0" smtClean="0">
                <a:latin typeface="Calibri"/>
              </a:rPr>
              <a:t>         →Les horaires vont être modifiés afin que la personne soit également présente devant le passage de l’école </a:t>
            </a:r>
            <a:r>
              <a:rPr lang="fr-FR" sz="5600" dirty="0" err="1" smtClean="0">
                <a:latin typeface="Calibri"/>
              </a:rPr>
              <a:t>Doulcet</a:t>
            </a:r>
            <a:r>
              <a:rPr lang="fr-FR" sz="5600" dirty="0" smtClean="0">
                <a:latin typeface="Calibri"/>
              </a:rPr>
              <a:t> . (</a:t>
            </a:r>
            <a:r>
              <a:rPr lang="fr-FR" sz="5600" dirty="0" err="1" smtClean="0">
                <a:latin typeface="Calibri"/>
              </a:rPr>
              <a:t>Cf</a:t>
            </a:r>
            <a:r>
              <a:rPr lang="fr-FR" sz="5600" dirty="0" smtClean="0">
                <a:latin typeface="Calibri"/>
              </a:rPr>
              <a:t> le schéma fourni par M. </a:t>
            </a:r>
            <a:r>
              <a:rPr lang="fr-FR" sz="5600" dirty="0" err="1" smtClean="0">
                <a:latin typeface="Calibri"/>
              </a:rPr>
              <a:t>Noirvache</a:t>
            </a:r>
            <a:r>
              <a:rPr lang="fr-FR" sz="5600" dirty="0" smtClean="0">
                <a:latin typeface="Calibri"/>
              </a:rPr>
              <a:t>).</a:t>
            </a:r>
          </a:p>
          <a:p>
            <a:pPr>
              <a:buNone/>
            </a:pPr>
            <a:endParaRPr lang="fr-FR" sz="5600" dirty="0"/>
          </a:p>
          <a:p>
            <a:r>
              <a:rPr lang="fr-FR" sz="5600" dirty="0"/>
              <a:t>- Les parents s’interrogent sur l’éventuel changement des rythmes scolaires à la rentrée 2018. L’adjointe au Maire en charge de l’éducation, Madame Michel, avait évoqué lors du dernier conseil d’école une consultation tripartite dès la rentrée (enseignants, parents, mairie</a:t>
            </a:r>
            <a:r>
              <a:rPr lang="fr-FR" sz="5600" dirty="0" smtClean="0"/>
              <a:t>), mais </a:t>
            </a:r>
            <a:r>
              <a:rPr lang="fr-FR" sz="5600" dirty="0"/>
              <a:t>à ce jour rien n’a été lancé. Visiblement quelques directeurs d’écoles (Lavoisier et Clovis Jacquiert) ont lancé des enquêtes en parallèle auprès de leurs enseignants et des parents. Quelle est la position de la Mairie à ce jour </a:t>
            </a:r>
            <a:r>
              <a:rPr lang="fr-FR" sz="5600" dirty="0" smtClean="0"/>
              <a:t>? </a:t>
            </a:r>
          </a:p>
          <a:p>
            <a:pPr>
              <a:buNone/>
            </a:pPr>
            <a:r>
              <a:rPr lang="fr-FR" sz="5600" dirty="0" smtClean="0">
                <a:latin typeface="Calibri"/>
              </a:rPr>
              <a:t>          →Voir les résultats de la consultation du conseil d’école,</a:t>
            </a:r>
          </a:p>
          <a:p>
            <a:pPr>
              <a:buNone/>
            </a:pPr>
            <a:endParaRPr lang="fr-FR" sz="5600" dirty="0"/>
          </a:p>
          <a:p>
            <a:r>
              <a:rPr lang="fr-FR" sz="5600" dirty="0"/>
              <a:t>- Aide aux leçons : </a:t>
            </a:r>
            <a:r>
              <a:rPr lang="fr-FR" sz="5600" dirty="0" smtClean="0"/>
              <a:t>sur </a:t>
            </a:r>
            <a:r>
              <a:rPr lang="fr-FR" sz="5600" dirty="0"/>
              <a:t>certains créneaux horaires, l’aide aux leçons est régulièrement annulée. De ce fait, les enfants qui sont inscrits ne font pas leur devoir sur le temps imparti. Comment peut-on améliorer cette situation </a:t>
            </a:r>
            <a:r>
              <a:rPr lang="fr-FR" sz="5600" dirty="0" smtClean="0"/>
              <a:t>?</a:t>
            </a:r>
          </a:p>
          <a:p>
            <a:pPr>
              <a:buNone/>
            </a:pPr>
            <a:r>
              <a:rPr lang="fr-FR" sz="5600" dirty="0" smtClean="0">
                <a:latin typeface="Calibri"/>
              </a:rPr>
              <a:t>         →Des difficultés pour recruter un enseignant châlonnais,  qui serait libre le mardi soir, afin d’encadrer l’atelier « Aide aux leçons ». Cette situation pourrait s’arranger en janvier.</a:t>
            </a:r>
            <a:endParaRPr lang="fr-FR" sz="5600" dirty="0"/>
          </a:p>
          <a:p>
            <a:pPr algn="just">
              <a:lnSpc>
                <a:spcPct val="170000"/>
              </a:lnSpc>
            </a:pPr>
            <a:endParaRPr lang="fr-FR" sz="2000" dirty="0" smtClean="0"/>
          </a:p>
          <a:p>
            <a:pPr algn="just">
              <a:lnSpc>
                <a:spcPct val="170000"/>
              </a:lnSpc>
            </a:pPr>
            <a:endParaRPr lang="fr-FR" sz="7200" dirty="0" smtClean="0"/>
          </a:p>
          <a:p>
            <a:pPr algn="just">
              <a:lnSpc>
                <a:spcPct val="170000"/>
              </a:lnSpc>
            </a:pPr>
            <a:endParaRPr lang="fr-FR" sz="7200" dirty="0" smtClean="0"/>
          </a:p>
          <a:p>
            <a:pPr>
              <a:lnSpc>
                <a:spcPct val="170000"/>
              </a:lnSpc>
            </a:pPr>
            <a:endParaRPr lang="fr-FR" dirty="0"/>
          </a:p>
        </p:txBody>
      </p:sp>
    </p:spTree>
    <p:extLst>
      <p:ext uri="{BB962C8B-B14F-4D97-AF65-F5344CB8AC3E}">
        <p14:creationId xmlns:p14="http://schemas.microsoft.com/office/powerpoint/2010/main" val="61750019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down)">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wipe(down)">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wipe(down)">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wipe(down)">
                                      <p:cBhvr>
                                        <p:cTn id="34" dur="500"/>
                                        <p:tgtEl>
                                          <p:spTgt spid="3">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wipe(down)">
                                      <p:cBhvr>
                                        <p:cTn id="39" dur="500"/>
                                        <p:tgtEl>
                                          <p:spTgt spid="3">
                                            <p:txEl>
                                              <p:pRg st="7" end="7"/>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wipe(down)">
                                      <p:cBhvr>
                                        <p:cTn id="44" dur="500"/>
                                        <p:tgtEl>
                                          <p:spTgt spid="3">
                                            <p:txEl>
                                              <p:pRg st="9" end="9"/>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Effect transition="in" filter="wipe(down)">
                                      <p:cBhvr>
                                        <p:cTn id="49"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836712"/>
            <a:ext cx="8280920" cy="4832092"/>
          </a:xfrm>
          <a:prstGeom prst="rect">
            <a:avLst/>
          </a:prstGeom>
        </p:spPr>
        <p:txBody>
          <a:bodyPr wrap="square">
            <a:spAutoFit/>
          </a:bodyPr>
          <a:lstStyle/>
          <a:p>
            <a:pPr marL="285750" indent="-285750">
              <a:buFont typeface="Arial" panose="020B0604020202020204" pitchFamily="34" charset="0"/>
              <a:buChar char="•"/>
            </a:pPr>
            <a:r>
              <a:rPr lang="fr-FR" sz="1400" dirty="0"/>
              <a:t>- Les menus de la cantine ne sont toujours pas publiés de manière anticipée sur le site internet de la mairie (certains parents ont des enfants allergiques et ont besoin de connaitre la semaine précédant le mois suivant la constitution des menus</a:t>
            </a:r>
            <a:r>
              <a:rPr lang="fr-FR" sz="1400" dirty="0" smtClean="0"/>
              <a:t>).</a:t>
            </a:r>
          </a:p>
          <a:p>
            <a:pPr marL="285750" indent="-285750"/>
            <a:r>
              <a:rPr lang="fr-FR" sz="1400" dirty="0" smtClean="0">
                <a:latin typeface="Calibri"/>
              </a:rPr>
              <a:t>      →M. </a:t>
            </a:r>
            <a:r>
              <a:rPr lang="fr-FR" sz="1400" dirty="0" err="1" smtClean="0">
                <a:latin typeface="Calibri"/>
              </a:rPr>
              <a:t>Noirvache</a:t>
            </a:r>
            <a:r>
              <a:rPr lang="fr-FR" sz="1400" dirty="0" smtClean="0">
                <a:latin typeface="Calibri"/>
              </a:rPr>
              <a:t> propose que le menu soit distribué, le plus tôt possible, aux élèves présentant une allergie.</a:t>
            </a:r>
          </a:p>
          <a:p>
            <a:pPr marL="285750" indent="-285750"/>
            <a:endParaRPr lang="fr-FR" sz="1400" dirty="0"/>
          </a:p>
          <a:p>
            <a:pPr marL="285750" indent="-285750">
              <a:buFont typeface="Arial" panose="020B0604020202020204" pitchFamily="34" charset="0"/>
              <a:buChar char="•"/>
            </a:pPr>
            <a:r>
              <a:rPr lang="fr-FR" sz="1400" dirty="0"/>
              <a:t>- La journée porte ouverte du collège Perrot d’</a:t>
            </a:r>
            <a:r>
              <a:rPr lang="fr-FR" sz="1400" dirty="0" err="1"/>
              <a:t>Ablancourt</a:t>
            </a:r>
            <a:r>
              <a:rPr lang="fr-FR" sz="1400" dirty="0"/>
              <a:t> ayant lieu en Mars, est-il possible d’organiser une réunion découverte pour les CM1 et CM2, avec également des explications sur la poursuite du parcours SI au collège</a:t>
            </a:r>
            <a:r>
              <a:rPr lang="fr-FR" sz="1400" dirty="0" smtClean="0"/>
              <a:t>.</a:t>
            </a:r>
          </a:p>
          <a:p>
            <a:pPr marL="285750" indent="-285750"/>
            <a:r>
              <a:rPr lang="fr-FR" sz="1400" dirty="0" smtClean="0">
                <a:latin typeface="Calibri"/>
              </a:rPr>
              <a:t>     →La demande sera transmise au principal du collège Perrot d’ </a:t>
            </a:r>
            <a:r>
              <a:rPr lang="fr-FR" sz="1400" dirty="0" err="1" smtClean="0">
                <a:latin typeface="Calibri"/>
              </a:rPr>
              <a:t>Ablancourt</a:t>
            </a:r>
            <a:r>
              <a:rPr lang="fr-FR" sz="1400" dirty="0" smtClean="0">
                <a:latin typeface="Calibri"/>
              </a:rPr>
              <a:t>.</a:t>
            </a:r>
          </a:p>
          <a:p>
            <a:pPr marL="285750" indent="-285750"/>
            <a:endParaRPr lang="fr-FR" sz="1400" dirty="0"/>
          </a:p>
          <a:p>
            <a:pPr marL="285750" indent="-285750">
              <a:buFont typeface="Arial" panose="020B0604020202020204" pitchFamily="34" charset="0"/>
              <a:buChar char="•"/>
            </a:pPr>
            <a:r>
              <a:rPr lang="fr-FR" sz="1400" dirty="0"/>
              <a:t>- Est-il possible d’organiser en début d'année la réunion d’information sur la section internationale, pour les élèves de Jules Ferry et ouverte également aux autres </a:t>
            </a:r>
            <a:r>
              <a:rPr lang="fr-FR" sz="1400" dirty="0" smtClean="0"/>
              <a:t>écoles?</a:t>
            </a:r>
          </a:p>
          <a:p>
            <a:pPr marL="285750" indent="-285750"/>
            <a:r>
              <a:rPr lang="fr-FR" sz="1400" dirty="0" smtClean="0">
                <a:latin typeface="Calibri"/>
              </a:rPr>
              <a:t>      →La demande sera étudiée.</a:t>
            </a:r>
          </a:p>
          <a:p>
            <a:pPr marL="285750" indent="-285750"/>
            <a:endParaRPr lang="fr-FR" sz="1400" dirty="0"/>
          </a:p>
          <a:p>
            <a:pPr marL="285750" indent="-285750">
              <a:buFont typeface="Arial" panose="020B0604020202020204" pitchFamily="34" charset="0"/>
              <a:buChar char="•"/>
            </a:pPr>
            <a:r>
              <a:rPr lang="fr-FR" sz="1400" dirty="0"/>
              <a:t>- Serait-il possible de couvrir l’abri à </a:t>
            </a:r>
            <a:r>
              <a:rPr lang="fr-FR" sz="1400" dirty="0" smtClean="0"/>
              <a:t>vélos?</a:t>
            </a:r>
          </a:p>
          <a:p>
            <a:pPr marL="285750" indent="-285750"/>
            <a:r>
              <a:rPr lang="fr-FR" sz="1400" dirty="0" smtClean="0">
                <a:latin typeface="Calibri"/>
              </a:rPr>
              <a:t>      →</a:t>
            </a:r>
            <a:r>
              <a:rPr lang="fr-FR" sz="1400" dirty="0" err="1" smtClean="0">
                <a:latin typeface="Calibri"/>
              </a:rPr>
              <a:t>M.Noirvache</a:t>
            </a:r>
            <a:r>
              <a:rPr lang="fr-FR" sz="1400" dirty="0" smtClean="0">
                <a:latin typeface="Calibri"/>
              </a:rPr>
              <a:t>: « La demande va être étudiée par les services techniques. »</a:t>
            </a:r>
          </a:p>
          <a:p>
            <a:pPr marL="285750" indent="-285750"/>
            <a:endParaRPr lang="fr-FR" sz="1400" dirty="0"/>
          </a:p>
          <a:p>
            <a:pPr marL="285750" indent="-285750">
              <a:buFont typeface="Arial" panose="020B0604020202020204" pitchFamily="34" charset="0"/>
              <a:buChar char="•"/>
            </a:pPr>
            <a:r>
              <a:rPr lang="fr-FR" sz="1400" dirty="0" smtClean="0"/>
              <a:t>En </a:t>
            </a:r>
            <a:r>
              <a:rPr lang="fr-FR" sz="1400" dirty="0"/>
              <a:t>début d’année lors de la réunion sur le </a:t>
            </a:r>
            <a:r>
              <a:rPr lang="fr-FR" sz="1400" dirty="0" smtClean="0"/>
              <a:t>périscolaire, des </a:t>
            </a:r>
            <a:r>
              <a:rPr lang="fr-FR" sz="1400" dirty="0"/>
              <a:t>parents se sont plaints du timing très serré des repas de midi pour les enfants déjeunant dans les écoles extérieures. Certains élèves semblent manquer de temps pour déjeuner (voire même pour un passage aux toilettes) et il arriverait que certains plats viennent à manquer en quantité. Ces soucis sont-ils solutionnés </a:t>
            </a:r>
            <a:r>
              <a:rPr lang="fr-FR" sz="1400" dirty="0" smtClean="0"/>
              <a:t>?</a:t>
            </a:r>
          </a:p>
          <a:p>
            <a:pPr marL="285750" indent="-285750"/>
            <a:r>
              <a:rPr lang="fr-FR" sz="1400" dirty="0" smtClean="0">
                <a:latin typeface="Calibri"/>
              </a:rPr>
              <a:t>       →Tout a été résolu dans les premières semaines de la rentrée.</a:t>
            </a:r>
            <a:endParaRPr lang="fr-FR" sz="1400" dirty="0"/>
          </a:p>
        </p:txBody>
      </p:sp>
    </p:spTree>
    <p:extLst>
      <p:ext uri="{BB962C8B-B14F-4D97-AF65-F5344CB8AC3E}">
        <p14:creationId xmlns:p14="http://schemas.microsoft.com/office/powerpoint/2010/main" val="235607676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wipe(down)">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wipe(down)">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wipe(down)">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Effect transition="in" filter="wipe(down)">
                                      <p:cBhvr>
                                        <p:cTn id="32" dur="500"/>
                                        <p:tgtEl>
                                          <p:spTgt spid="2">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Effect transition="in" filter="wipe(down)">
                                      <p:cBhvr>
                                        <p:cTn id="37" dur="500"/>
                                        <p:tgtEl>
                                          <p:spTgt spid="2">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
                                            <p:txEl>
                                              <p:pRg st="10" end="10"/>
                                            </p:txEl>
                                          </p:spTgt>
                                        </p:tgtEl>
                                        <p:attrNameLst>
                                          <p:attrName>style.visibility</p:attrName>
                                        </p:attrNameLst>
                                      </p:cBhvr>
                                      <p:to>
                                        <p:strVal val="visible"/>
                                      </p:to>
                                    </p:set>
                                    <p:animEffect transition="in" filter="wipe(down)">
                                      <p:cBhvr>
                                        <p:cTn id="42" dur="500"/>
                                        <p:tgtEl>
                                          <p:spTgt spid="2">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
                                            <p:txEl>
                                              <p:pRg st="12" end="12"/>
                                            </p:txEl>
                                          </p:spTgt>
                                        </p:tgtEl>
                                        <p:attrNameLst>
                                          <p:attrName>style.visibility</p:attrName>
                                        </p:attrNameLst>
                                      </p:cBhvr>
                                      <p:to>
                                        <p:strVal val="visible"/>
                                      </p:to>
                                    </p:set>
                                    <p:animEffect transition="in" filter="wipe(down)">
                                      <p:cBhvr>
                                        <p:cTn id="47" dur="500"/>
                                        <p:tgtEl>
                                          <p:spTgt spid="2">
                                            <p:txEl>
                                              <p:pRg st="12" end="1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
                                            <p:txEl>
                                              <p:pRg st="13" end="13"/>
                                            </p:txEl>
                                          </p:spTgt>
                                        </p:tgtEl>
                                        <p:attrNameLst>
                                          <p:attrName>style.visibility</p:attrName>
                                        </p:attrNameLst>
                                      </p:cBhvr>
                                      <p:to>
                                        <p:strVal val="visible"/>
                                      </p:to>
                                    </p:set>
                                    <p:animEffect transition="in" filter="wipe(down)">
                                      <p:cBhvr>
                                        <p:cTn id="52" dur="5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lllL</a:t>
            </a:r>
            <a:endParaRPr lang="fr-FR" dirty="0"/>
          </a:p>
        </p:txBody>
      </p:sp>
      <p:sp>
        <p:nvSpPr>
          <p:cNvPr id="3" name="Espace réservé du contenu 2"/>
          <p:cNvSpPr>
            <a:spLocks noGrp="1"/>
          </p:cNvSpPr>
          <p:nvPr>
            <p:ph idx="1"/>
          </p:nvPr>
        </p:nvSpPr>
        <p:spPr/>
        <p:txBody>
          <a:bodyPr/>
          <a:lstStyle/>
          <a:p>
            <a:endParaRPr lang="fr-FR"/>
          </a:p>
        </p:txBody>
      </p:sp>
      <p:pic>
        <p:nvPicPr>
          <p:cNvPr id="4" name="Image 3"/>
          <p:cNvPicPr>
            <a:picLocks noChangeAspect="1"/>
          </p:cNvPicPr>
          <p:nvPr/>
        </p:nvPicPr>
        <p:blipFill>
          <a:blip r:embed="rId2" cstate="print"/>
          <a:stretch>
            <a:fillRect/>
          </a:stretch>
        </p:blipFill>
        <p:spPr>
          <a:xfrm>
            <a:off x="107504" y="476672"/>
            <a:ext cx="8825137" cy="5400600"/>
          </a:xfrm>
          <a:prstGeom prst="rect">
            <a:avLst/>
          </a:prstGeom>
        </p:spPr>
      </p:pic>
    </p:spTree>
    <p:extLst>
      <p:ext uri="{BB962C8B-B14F-4D97-AF65-F5344CB8AC3E}">
        <p14:creationId xmlns:p14="http://schemas.microsoft.com/office/powerpoint/2010/main" val="16308024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u="sng" dirty="0" smtClean="0"/>
              <a:t>Dates à retenir</a:t>
            </a:r>
            <a:endParaRPr lang="fr-FR" b="1" u="sng" dirty="0"/>
          </a:p>
        </p:txBody>
      </p:sp>
      <p:sp>
        <p:nvSpPr>
          <p:cNvPr id="3" name="Espace réservé du contenu 2"/>
          <p:cNvSpPr>
            <a:spLocks noGrp="1"/>
          </p:cNvSpPr>
          <p:nvPr>
            <p:ph idx="1"/>
          </p:nvPr>
        </p:nvSpPr>
        <p:spPr/>
        <p:txBody>
          <a:bodyPr/>
          <a:lstStyle/>
          <a:p>
            <a:r>
              <a:rPr lang="fr-FR" b="1" u="sng" dirty="0" smtClean="0"/>
              <a:t>Conseil d’école 2</a:t>
            </a:r>
            <a:r>
              <a:rPr lang="fr-FR" b="1" u="sng" baseline="30000" dirty="0" smtClean="0"/>
              <a:t>ème</a:t>
            </a:r>
            <a:r>
              <a:rPr lang="fr-FR" b="1" u="sng" dirty="0" smtClean="0"/>
              <a:t> trimestre</a:t>
            </a:r>
            <a:r>
              <a:rPr lang="fr-FR" b="1" dirty="0" smtClean="0"/>
              <a:t>: 23 mars 2018</a:t>
            </a:r>
          </a:p>
          <a:p>
            <a:r>
              <a:rPr lang="fr-FR" b="1" u="sng" dirty="0" smtClean="0"/>
              <a:t>Conseil d’école 3</a:t>
            </a:r>
            <a:r>
              <a:rPr lang="fr-FR" b="1" u="sng" baseline="30000" dirty="0" smtClean="0"/>
              <a:t>ème</a:t>
            </a:r>
            <a:r>
              <a:rPr lang="fr-FR" b="1" u="sng" dirty="0" smtClean="0"/>
              <a:t> trimestre</a:t>
            </a:r>
            <a:r>
              <a:rPr lang="fr-FR" b="1" dirty="0" smtClean="0"/>
              <a:t>: 29 juin 2018</a:t>
            </a:r>
          </a:p>
          <a:p>
            <a:r>
              <a:rPr lang="fr-FR" b="1" u="sng" dirty="0" smtClean="0"/>
              <a:t>Fête de l’école</a:t>
            </a:r>
            <a:r>
              <a:rPr lang="fr-FR" b="1" dirty="0" smtClean="0"/>
              <a:t>: 22 juin 2018</a:t>
            </a:r>
            <a:endParaRPr lang="fr-FR" b="1" dirty="0"/>
          </a:p>
        </p:txBody>
      </p:sp>
    </p:spTree>
    <p:extLst>
      <p:ext uri="{BB962C8B-B14F-4D97-AF65-F5344CB8AC3E}">
        <p14:creationId xmlns:p14="http://schemas.microsoft.com/office/powerpoint/2010/main" val="252658638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60648"/>
            <a:ext cx="8229600" cy="1143000"/>
          </a:xfrm>
        </p:spPr>
        <p:txBody>
          <a:bodyPr/>
          <a:lstStyle/>
          <a:p>
            <a:r>
              <a:rPr lang="fr-FR" b="1" u="sng" dirty="0" smtClean="0"/>
              <a:t>Ordre du jour</a:t>
            </a:r>
            <a:endParaRPr lang="fr-FR" b="1" u="sng" dirty="0"/>
          </a:p>
        </p:txBody>
      </p:sp>
      <p:sp>
        <p:nvSpPr>
          <p:cNvPr id="3" name="Espace réservé du contenu 2"/>
          <p:cNvSpPr>
            <a:spLocks noGrp="1"/>
          </p:cNvSpPr>
          <p:nvPr>
            <p:ph idx="1"/>
          </p:nvPr>
        </p:nvSpPr>
        <p:spPr/>
        <p:txBody>
          <a:bodyPr>
            <a:normAutofit fontScale="47500" lnSpcReduction="20000"/>
          </a:bodyPr>
          <a:lstStyle/>
          <a:p>
            <a:pPr algn="ctr">
              <a:buNone/>
            </a:pPr>
            <a:endParaRPr lang="fr-FR" sz="6400" dirty="0" smtClean="0"/>
          </a:p>
          <a:p>
            <a:pPr lvl="0" algn="just"/>
            <a:r>
              <a:rPr lang="fr-FR" sz="6400" dirty="0" smtClean="0"/>
              <a:t>Rentrée 2017: Effectifs, organisation pédagogique et bilan du 1</a:t>
            </a:r>
            <a:r>
              <a:rPr lang="fr-FR" sz="6400" baseline="30000" dirty="0" smtClean="0"/>
              <a:t>er</a:t>
            </a:r>
            <a:r>
              <a:rPr lang="fr-FR" sz="6400" dirty="0" smtClean="0"/>
              <a:t> trimestre,</a:t>
            </a:r>
          </a:p>
          <a:p>
            <a:pPr lvl="0" algn="just"/>
            <a:r>
              <a:rPr lang="fr-FR" sz="6400" dirty="0" smtClean="0"/>
              <a:t>Règlement intérieur, charte de la laïcité, charte internet, </a:t>
            </a:r>
            <a:r>
              <a:rPr lang="fr-FR" sz="6400" dirty="0" err="1" smtClean="0"/>
              <a:t>Iconito</a:t>
            </a:r>
            <a:r>
              <a:rPr lang="fr-FR" sz="6400" dirty="0" smtClean="0"/>
              <a:t>.</a:t>
            </a:r>
          </a:p>
          <a:p>
            <a:pPr lvl="0" algn="just"/>
            <a:r>
              <a:rPr lang="fr-FR" sz="6400" dirty="0" smtClean="0"/>
              <a:t>APC, projets de classe, sorties et séjours.</a:t>
            </a:r>
          </a:p>
          <a:p>
            <a:pPr lvl="0" algn="just"/>
            <a:r>
              <a:rPr lang="fr-FR" sz="6400" dirty="0" smtClean="0"/>
              <a:t>Informations diverses.</a:t>
            </a:r>
          </a:p>
          <a:p>
            <a:pPr lvl="0" algn="just"/>
            <a:r>
              <a:rPr lang="fr-FR" sz="6400" dirty="0" smtClean="0"/>
              <a:t>Réflexion sur l’organisation du temps scolaire.</a:t>
            </a:r>
          </a:p>
          <a:p>
            <a:pPr lvl="0" algn="just"/>
            <a:r>
              <a:rPr lang="fr-FR" sz="6400" dirty="0" smtClean="0"/>
              <a:t>Questions diverses soumises avant le jour de la réunion.</a:t>
            </a:r>
          </a:p>
          <a:p>
            <a:endParaRPr lang="fr-FR"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heel(1)">
                                      <p:cBhvr>
                                        <p:cTn id="14" dur="2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1)">
                                      <p:cBhvr>
                                        <p:cTn id="19" dur="20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wheel(1)">
                                      <p:cBhvr>
                                        <p:cTn id="24" dur="20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wheel(1)">
                                      <p:cBhvr>
                                        <p:cTn id="29" dur="20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1"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wheel(1)">
                                      <p:cBhvr>
                                        <p:cTn id="34" dur="20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wheel(1)">
                                      <p:cBhvr>
                                        <p:cTn id="39"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116632"/>
            <a:ext cx="8229600" cy="1143000"/>
          </a:xfrm>
        </p:spPr>
        <p:txBody>
          <a:bodyPr/>
          <a:lstStyle/>
          <a:p>
            <a:r>
              <a:rPr lang="fr-FR" b="1" u="sng" dirty="0" smtClean="0"/>
              <a:t>Effectifs au 17 novembre 2017</a:t>
            </a:r>
            <a:endParaRPr lang="fr-FR" b="1" u="sng"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3354279486"/>
              </p:ext>
            </p:extLst>
          </p:nvPr>
        </p:nvGraphicFramePr>
        <p:xfrm>
          <a:off x="1187624" y="1196752"/>
          <a:ext cx="3744416" cy="5600068"/>
        </p:xfrm>
        <a:graphic>
          <a:graphicData uri="http://schemas.openxmlformats.org/drawingml/2006/table">
            <a:tbl>
              <a:tblPr/>
              <a:tblGrid>
                <a:gridCol w="1872208"/>
                <a:gridCol w="1872208"/>
              </a:tblGrid>
              <a:tr h="263842">
                <a:tc>
                  <a:txBody>
                    <a:bodyPr/>
                    <a:lstStyle/>
                    <a:p>
                      <a:pPr algn="ctr" rtl="0"/>
                      <a:r>
                        <a:rPr lang="fr-FR" sz="1400" dirty="0">
                          <a:effectLst/>
                        </a:rPr>
                        <a:t>CP Mme </a:t>
                      </a:r>
                      <a:r>
                        <a:rPr lang="fr-FR" sz="1400" dirty="0" smtClean="0">
                          <a:effectLst/>
                        </a:rPr>
                        <a:t>MILLOT/Mme GOUSSARD</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fr-FR" sz="1400" dirty="0" smtClean="0">
                          <a:effectLst/>
                        </a:rPr>
                        <a:t>22</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842">
                <a:tc>
                  <a:txBody>
                    <a:bodyPr/>
                    <a:lstStyle/>
                    <a:p>
                      <a:pPr algn="ctr" rtl="0"/>
                      <a:r>
                        <a:rPr lang="fr-FR" sz="1400" dirty="0" smtClean="0">
                          <a:effectLst/>
                        </a:rPr>
                        <a:t>  CP </a:t>
                      </a:r>
                      <a:r>
                        <a:rPr lang="fr-FR" sz="1400" dirty="0">
                          <a:effectLst/>
                        </a:rPr>
                        <a:t>Mme LEGRAIN</a:t>
                      </a: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fr-FR" sz="1400" dirty="0" smtClean="0">
                          <a:effectLst/>
                        </a:rPr>
                        <a:t>22</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9946">
                <a:tc>
                  <a:txBody>
                    <a:bodyPr/>
                    <a:lstStyle/>
                    <a:p>
                      <a:pPr algn="ctr" rtl="0"/>
                      <a:r>
                        <a:rPr lang="fr-FR" sz="1400" dirty="0" smtClean="0">
                          <a:effectLst/>
                        </a:rPr>
                        <a:t>      CP </a:t>
                      </a:r>
                      <a:r>
                        <a:rPr lang="fr-FR" sz="1400" dirty="0">
                          <a:effectLst/>
                        </a:rPr>
                        <a:t>Mme CHEDAILLE</a:t>
                      </a: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fr-FR" sz="1400" dirty="0" smtClean="0">
                          <a:effectLst/>
                        </a:rPr>
                        <a:t>22</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842">
                <a:tc>
                  <a:txBody>
                    <a:bodyPr/>
                    <a:lstStyle/>
                    <a:p>
                      <a:pPr algn="ctr" rtl="0"/>
                      <a:r>
                        <a:rPr lang="fr-FR" sz="1400" dirty="0">
                          <a:effectLst/>
                        </a:rPr>
                        <a:t>CE1 Mme FALL</a:t>
                      </a: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fr-FR" sz="1400" dirty="0" smtClean="0">
                          <a:effectLst/>
                        </a:rPr>
                        <a:t>27</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842">
                <a:tc>
                  <a:txBody>
                    <a:bodyPr/>
                    <a:lstStyle/>
                    <a:p>
                      <a:pPr algn="ctr" rtl="0"/>
                      <a:r>
                        <a:rPr lang="fr-FR" sz="1400" dirty="0" smtClean="0">
                          <a:effectLst/>
                        </a:rPr>
                        <a:t>CE1/CE2 </a:t>
                      </a:r>
                      <a:r>
                        <a:rPr lang="fr-FR" sz="1400" dirty="0">
                          <a:effectLst/>
                        </a:rPr>
                        <a:t>Mme </a:t>
                      </a:r>
                      <a:r>
                        <a:rPr lang="fr-FR" sz="1400" dirty="0" smtClean="0">
                          <a:effectLst/>
                        </a:rPr>
                        <a:t>TRIBOUT</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fr-FR" sz="1400" dirty="0" smtClean="0">
                          <a:effectLst/>
                        </a:rPr>
                        <a:t>26 (20+6)</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842">
                <a:tc>
                  <a:txBody>
                    <a:bodyPr/>
                    <a:lstStyle/>
                    <a:p>
                      <a:pPr algn="ctr" rtl="0"/>
                      <a:r>
                        <a:rPr lang="fr-FR" sz="1400" dirty="0" smtClean="0">
                          <a:effectLst/>
                        </a:rPr>
                        <a:t>CE1 Mme LEMOINE</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fr-FR" sz="1400" dirty="0" smtClean="0">
                          <a:effectLst/>
                        </a:rPr>
                        <a:t>26</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842">
                <a:tc>
                  <a:txBody>
                    <a:bodyPr/>
                    <a:lstStyle/>
                    <a:p>
                      <a:pPr algn="ctr" rtl="0"/>
                      <a:r>
                        <a:rPr lang="fr-FR" sz="1400" dirty="0">
                          <a:effectLst/>
                        </a:rPr>
                        <a:t>CE2 Mme FERANDEL</a:t>
                      </a: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fr-FR" sz="1400" dirty="0" smtClean="0">
                          <a:effectLst/>
                        </a:rPr>
                        <a:t>28</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9946">
                <a:tc>
                  <a:txBody>
                    <a:bodyPr/>
                    <a:lstStyle/>
                    <a:p>
                      <a:pPr algn="ctr" rtl="0"/>
                      <a:r>
                        <a:rPr lang="fr-FR" sz="1400" dirty="0">
                          <a:effectLst/>
                        </a:rPr>
                        <a:t>CE2 SI Mme </a:t>
                      </a:r>
                      <a:r>
                        <a:rPr lang="fr-FR" sz="1400" dirty="0" smtClean="0">
                          <a:effectLst/>
                        </a:rPr>
                        <a:t>ROGER-CALLEWAERT</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fr-FR" sz="1400" dirty="0" smtClean="0">
                          <a:effectLst/>
                        </a:rPr>
                        <a:t>28</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842">
                <a:tc>
                  <a:txBody>
                    <a:bodyPr/>
                    <a:lstStyle/>
                    <a:p>
                      <a:pPr algn="ctr" rtl="0"/>
                      <a:r>
                        <a:rPr lang="fr-FR" sz="1400" dirty="0" smtClean="0">
                          <a:effectLst/>
                        </a:rPr>
                        <a:t>CE2/CM1 Mme</a:t>
                      </a:r>
                      <a:r>
                        <a:rPr lang="fr-FR" sz="1400" baseline="0" dirty="0" smtClean="0">
                          <a:effectLst/>
                        </a:rPr>
                        <a:t> HENRY</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fr-FR" sz="1400" dirty="0" smtClean="0">
                          <a:effectLst/>
                        </a:rPr>
                        <a:t>28 (5+23)</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9946">
                <a:tc>
                  <a:txBody>
                    <a:bodyPr/>
                    <a:lstStyle/>
                    <a:p>
                      <a:pPr algn="ctr" rtl="0"/>
                      <a:r>
                        <a:rPr lang="fr-FR" sz="1400" dirty="0">
                          <a:effectLst/>
                        </a:rPr>
                        <a:t>CM1 Mme </a:t>
                      </a:r>
                      <a:r>
                        <a:rPr lang="fr-FR" sz="1400" dirty="0" smtClean="0">
                          <a:effectLst/>
                        </a:rPr>
                        <a:t>LESCANNE/Mme</a:t>
                      </a:r>
                      <a:r>
                        <a:rPr lang="fr-FR" sz="1400" baseline="0" dirty="0" smtClean="0">
                          <a:effectLst/>
                        </a:rPr>
                        <a:t> KERSENA</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fr-FR" sz="1400" dirty="0" smtClean="0">
                          <a:effectLst/>
                        </a:rPr>
                        <a:t>28</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9946">
                <a:tc>
                  <a:txBody>
                    <a:bodyPr/>
                    <a:lstStyle/>
                    <a:p>
                      <a:pPr algn="ctr" rtl="0"/>
                      <a:r>
                        <a:rPr lang="fr-FR" sz="1400" dirty="0" smtClean="0">
                          <a:effectLst/>
                        </a:rPr>
                        <a:t>CM1 SI</a:t>
                      </a:r>
                      <a:r>
                        <a:rPr lang="fr-FR" sz="1400" baseline="0" dirty="0" smtClean="0">
                          <a:effectLst/>
                        </a:rPr>
                        <a:t> </a:t>
                      </a:r>
                      <a:r>
                        <a:rPr lang="fr-FR" sz="1400" dirty="0" smtClean="0">
                          <a:effectLst/>
                        </a:rPr>
                        <a:t>Mme</a:t>
                      </a:r>
                      <a:r>
                        <a:rPr lang="fr-FR" sz="1400" baseline="0" dirty="0" smtClean="0">
                          <a:effectLst/>
                        </a:rPr>
                        <a:t> HOLVOET</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fr-FR" sz="1400" dirty="0" smtClean="0">
                          <a:effectLst/>
                        </a:rPr>
                        <a:t>23</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842">
                <a:tc>
                  <a:txBody>
                    <a:bodyPr/>
                    <a:lstStyle/>
                    <a:p>
                      <a:pPr algn="ctr" rtl="0"/>
                      <a:r>
                        <a:rPr lang="fr-FR" sz="1400" dirty="0" smtClean="0">
                          <a:effectLst/>
                        </a:rPr>
                        <a:t>CM2</a:t>
                      </a:r>
                      <a:r>
                        <a:rPr lang="fr-FR" sz="1400" baseline="0" dirty="0" smtClean="0">
                          <a:effectLst/>
                        </a:rPr>
                        <a:t> Mme POLY</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fr-FR" sz="1400" dirty="0" smtClean="0">
                          <a:effectLst/>
                        </a:rPr>
                        <a:t>26</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842">
                <a:tc>
                  <a:txBody>
                    <a:bodyPr/>
                    <a:lstStyle/>
                    <a:p>
                      <a:pPr algn="ctr" rtl="0"/>
                      <a:r>
                        <a:rPr lang="fr-FR" sz="1400" dirty="0">
                          <a:effectLst/>
                        </a:rPr>
                        <a:t>CM2 </a:t>
                      </a:r>
                      <a:r>
                        <a:rPr lang="fr-FR" sz="1400" dirty="0" smtClean="0">
                          <a:effectLst/>
                        </a:rPr>
                        <a:t>Mme</a:t>
                      </a:r>
                      <a:r>
                        <a:rPr lang="fr-FR" sz="1400" baseline="0" dirty="0" smtClean="0">
                          <a:effectLst/>
                        </a:rPr>
                        <a:t> DURAND/Mme GOUSSARD</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fr-FR" sz="1400" dirty="0" smtClean="0">
                          <a:effectLst/>
                        </a:rPr>
                        <a:t>26</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842">
                <a:tc>
                  <a:txBody>
                    <a:bodyPr/>
                    <a:lstStyle/>
                    <a:p>
                      <a:pPr algn="ctr" rtl="0"/>
                      <a:r>
                        <a:rPr lang="fr-FR" sz="1400" dirty="0">
                          <a:effectLst/>
                        </a:rPr>
                        <a:t>CM2 </a:t>
                      </a:r>
                      <a:r>
                        <a:rPr lang="fr-FR" sz="1400" dirty="0" smtClean="0">
                          <a:effectLst/>
                        </a:rPr>
                        <a:t>SI</a:t>
                      </a:r>
                      <a:r>
                        <a:rPr lang="fr-FR" sz="1400" baseline="0" dirty="0" smtClean="0">
                          <a:effectLst/>
                        </a:rPr>
                        <a:t> Mme LETE</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a:r>
                        <a:rPr lang="fr-FR" sz="1400" dirty="0" smtClean="0">
                          <a:effectLst/>
                        </a:rPr>
                        <a:t>23</a:t>
                      </a:r>
                      <a:endParaRPr lang="fr-FR" sz="1400" dirty="0">
                        <a:effectLst/>
                      </a:endParaRPr>
                    </a:p>
                  </a:txBody>
                  <a:tcPr marL="34154" marR="34154" marT="34154" marB="341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Rectangle 53"/>
          <p:cNvSpPr>
            <a:spLocks noChangeArrowheads="1"/>
          </p:cNvSpPr>
          <p:nvPr/>
        </p:nvSpPr>
        <p:spPr bwMode="auto">
          <a:xfrm>
            <a:off x="5436096" y="272553"/>
            <a:ext cx="2376263"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altLang="fr-FR" sz="1600" b="1"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fr-FR" altLang="fr-FR" sz="1600" b="1" dirty="0" smtClean="0">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altLang="fr-FR" sz="1600" b="1"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fr-FR" altLang="fr-FR" sz="1600" b="1" dirty="0" smtClean="0">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altLang="fr-FR" sz="1600" b="1"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Arial" charset="0"/>
              </a:rPr>
              <a:t>Ecole Jules Ferry </a:t>
            </a:r>
          </a:p>
          <a:p>
            <a:pPr marL="0" marR="0" lvl="0" indent="0" algn="ctr" defTabSz="914400" rtl="0" eaLnBrk="1" fontAlgn="base" latinLnBrk="0" hangingPunct="1">
              <a:lnSpc>
                <a:spcPct val="100000"/>
              </a:lnSpc>
              <a:spcBef>
                <a:spcPct val="0"/>
              </a:spcBef>
              <a:spcAft>
                <a:spcPct val="0"/>
              </a:spcAft>
              <a:buClrTx/>
              <a:buSzTx/>
              <a:buFontTx/>
              <a:buNone/>
              <a:tabLst/>
            </a:pPr>
            <a:r>
              <a:rPr lang="fr-FR" altLang="fr-FR" sz="1600" b="1" dirty="0" smtClean="0">
                <a:latin typeface="Arial" charset="0"/>
              </a:rPr>
              <a:t>C</a:t>
            </a:r>
            <a:r>
              <a:rPr kumimoji="0" lang="fr-FR" altLang="fr-FR" sz="1600" b="1" i="0" u="none" strike="noStrike" cap="none" normalizeH="0" baseline="0" dirty="0" smtClean="0">
                <a:ln>
                  <a:noFill/>
                </a:ln>
                <a:solidFill>
                  <a:schemeClr val="tx1"/>
                </a:solidFill>
                <a:effectLst/>
                <a:latin typeface="Arial" charset="0"/>
              </a:rPr>
              <a:t>hâlons-en-Champagne</a:t>
            </a:r>
            <a:endParaRPr kumimoji="0" lang="fr-FR" altLang="fr-FR" sz="16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Arial" charset="0"/>
              </a:rPr>
              <a:t>2017-2018</a:t>
            </a:r>
            <a:endParaRPr kumimoji="0" lang="fr-FR" altLang="fr-FR" sz="16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600" b="0" i="0" u="none" strike="noStrike" cap="none" normalizeH="0" baseline="0" dirty="0" smtClean="0">
                <a:ln>
                  <a:noFill/>
                </a:ln>
                <a:solidFill>
                  <a:schemeClr val="tx1"/>
                </a:solidFill>
                <a:effectLst/>
                <a:latin typeface="Arial" charset="0"/>
              </a:rPr>
              <a:t/>
            </a:r>
            <a:br>
              <a:rPr kumimoji="0" lang="fr-FR" altLang="fr-FR" sz="1600" b="0" i="0" u="none" strike="noStrike" cap="none" normalizeH="0" baseline="0" dirty="0" smtClean="0">
                <a:ln>
                  <a:noFill/>
                </a:ln>
                <a:solidFill>
                  <a:schemeClr val="tx1"/>
                </a:solidFill>
                <a:effectLst/>
                <a:latin typeface="Arial" charset="0"/>
              </a:rPr>
            </a:br>
            <a:endParaRPr kumimoji="0" lang="fr-FR" altLang="fr-FR" sz="16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Arial" charset="0"/>
              </a:rPr>
              <a:t>CP : </a:t>
            </a:r>
            <a:r>
              <a:rPr lang="fr-FR" altLang="fr-FR" sz="1600" b="1" dirty="0" smtClean="0">
                <a:latin typeface="Arial" charset="0"/>
              </a:rPr>
              <a:t>66</a:t>
            </a:r>
            <a:endParaRPr kumimoji="0" lang="fr-FR" altLang="fr-FR" sz="16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Arial" charset="0"/>
              </a:rPr>
              <a:t>CE1 : </a:t>
            </a:r>
            <a:r>
              <a:rPr lang="fr-FR" altLang="fr-FR" sz="1600" b="1" dirty="0" smtClean="0">
                <a:latin typeface="Arial" charset="0"/>
              </a:rPr>
              <a:t>73</a:t>
            </a:r>
            <a:endParaRPr kumimoji="0" lang="fr-FR" altLang="fr-FR" sz="16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Arial" charset="0"/>
              </a:rPr>
              <a:t>CE2 : </a:t>
            </a:r>
            <a:r>
              <a:rPr lang="fr-FR" altLang="fr-FR" sz="1600" b="1" dirty="0" smtClean="0">
                <a:latin typeface="Arial" charset="0"/>
              </a:rPr>
              <a:t>67</a:t>
            </a:r>
            <a:endParaRPr kumimoji="0" lang="fr-FR" altLang="fr-FR" sz="16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Arial" charset="0"/>
              </a:rPr>
              <a:t>CM1 : 74</a:t>
            </a:r>
            <a:endParaRPr kumimoji="0" lang="fr-FR" altLang="fr-FR" sz="16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Arial" charset="0"/>
              </a:rPr>
              <a:t>CM2 : </a:t>
            </a:r>
            <a:r>
              <a:rPr lang="fr-FR" altLang="fr-FR" sz="1600" b="1" dirty="0" smtClean="0">
                <a:latin typeface="Arial" charset="0"/>
              </a:rPr>
              <a:t>75</a:t>
            </a:r>
            <a:endParaRPr kumimoji="0" lang="fr-FR" altLang="fr-FR" sz="16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600" b="0" i="0" u="none" strike="noStrike" cap="none" normalizeH="0" baseline="0" dirty="0" smtClean="0">
                <a:ln>
                  <a:noFill/>
                </a:ln>
                <a:solidFill>
                  <a:schemeClr val="tx1"/>
                </a:solidFill>
                <a:effectLst/>
                <a:latin typeface="Arial" charset="0"/>
              </a:rPr>
              <a:t/>
            </a:r>
            <a:br>
              <a:rPr kumimoji="0" lang="fr-FR" altLang="fr-FR" sz="1600" b="0" i="0" u="none" strike="noStrike" cap="none" normalizeH="0" baseline="0" dirty="0" smtClean="0">
                <a:ln>
                  <a:noFill/>
                </a:ln>
                <a:solidFill>
                  <a:schemeClr val="tx1"/>
                </a:solidFill>
                <a:effectLst/>
                <a:latin typeface="Arial" charset="0"/>
              </a:rPr>
            </a:br>
            <a:endParaRPr kumimoji="0" lang="fr-FR" altLang="fr-FR" sz="16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chemeClr val="tx1"/>
                </a:solidFill>
                <a:effectLst/>
                <a:latin typeface="Arial" charset="0"/>
              </a:rPr>
              <a:t>TOTAL : 355 élèves</a:t>
            </a:r>
          </a:p>
          <a:p>
            <a:pPr marL="0" marR="0" lvl="0" indent="0" algn="ctr" defTabSz="914400" rtl="0" eaLnBrk="0" fontAlgn="base" latinLnBrk="0" hangingPunct="0">
              <a:lnSpc>
                <a:spcPct val="100000"/>
              </a:lnSpc>
              <a:spcBef>
                <a:spcPct val="0"/>
              </a:spcBef>
              <a:spcAft>
                <a:spcPct val="0"/>
              </a:spcAft>
              <a:buClrTx/>
              <a:buSzTx/>
              <a:buFontTx/>
              <a:buNone/>
              <a:tabLst/>
            </a:pPr>
            <a:r>
              <a:rPr lang="fr-FR" altLang="fr-FR" sz="1600" b="1" dirty="0" smtClean="0">
                <a:latin typeface="Arial" charset="0"/>
              </a:rPr>
              <a:t>Moyenne: 25.3</a:t>
            </a:r>
            <a:endParaRPr kumimoji="0" lang="fr-FR" altLang="fr-FR" sz="16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311033547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anim calcmode="lin" valueType="num">
                                      <p:cBhvr>
                                        <p:cTn id="15" dur="2000" fill="hold"/>
                                        <p:tgtEl>
                                          <p:spTgt spid="5"/>
                                        </p:tgtEl>
                                        <p:attrNameLst>
                                          <p:attrName>ppt_w</p:attrName>
                                        </p:attrNameLst>
                                      </p:cBhvr>
                                      <p:tavLst>
                                        <p:tav tm="0" fmla="#ppt_w*sin(2.5*pi*$)">
                                          <p:val>
                                            <p:fltVal val="0"/>
                                          </p:val>
                                        </p:tav>
                                        <p:tav tm="100000">
                                          <p:val>
                                            <p:fltVal val="1"/>
                                          </p:val>
                                        </p:tav>
                                      </p:tavLst>
                                    </p:anim>
                                    <p:anim calcmode="lin" valueType="num">
                                      <p:cBhvr>
                                        <p:cTn id="16"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u="sng" dirty="0" smtClean="0"/>
              <a:t/>
            </a:r>
            <a:br>
              <a:rPr lang="fr-FR" u="sng" dirty="0" smtClean="0"/>
            </a:br>
            <a:r>
              <a:rPr lang="fr-FR" sz="4000" b="1" u="sng" dirty="0" smtClean="0"/>
              <a:t>Autres enseignants intervenant à l’école</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lnSpcReduction="10000"/>
          </a:bodyPr>
          <a:lstStyle/>
          <a:p>
            <a:pPr>
              <a:buNone/>
            </a:pPr>
            <a:r>
              <a:rPr lang="fr-FR" dirty="0" smtClean="0"/>
              <a:t>-Mme Véronique </a:t>
            </a:r>
            <a:r>
              <a:rPr lang="fr-FR" dirty="0" err="1" smtClean="0"/>
              <a:t>Mouillat</a:t>
            </a:r>
            <a:r>
              <a:rPr lang="fr-FR" dirty="0" smtClean="0"/>
              <a:t> (Enseignante E)</a:t>
            </a:r>
          </a:p>
          <a:p>
            <a:pPr>
              <a:buNone/>
            </a:pPr>
            <a:r>
              <a:rPr lang="fr-FR" dirty="0" smtClean="0"/>
              <a:t>-Mme Virginie </a:t>
            </a:r>
            <a:r>
              <a:rPr lang="fr-FR" dirty="0" err="1" smtClean="0"/>
              <a:t>Lelarge</a:t>
            </a:r>
            <a:r>
              <a:rPr lang="fr-FR" dirty="0" smtClean="0"/>
              <a:t> (Enseignante G)</a:t>
            </a:r>
          </a:p>
          <a:p>
            <a:pPr>
              <a:buNone/>
            </a:pPr>
            <a:r>
              <a:rPr lang="fr-FR" dirty="0" smtClean="0"/>
              <a:t>-M. Raphaël </a:t>
            </a:r>
            <a:r>
              <a:rPr lang="fr-FR" dirty="0" err="1" smtClean="0"/>
              <a:t>Dequesne</a:t>
            </a:r>
            <a:r>
              <a:rPr lang="fr-FR" dirty="0" smtClean="0"/>
              <a:t> (Psychologue scolaire)</a:t>
            </a:r>
          </a:p>
          <a:p>
            <a:pPr>
              <a:buNone/>
            </a:pPr>
            <a:r>
              <a:rPr lang="fr-FR" dirty="0" smtClean="0"/>
              <a:t>-Mme Catherine Billard (Professeur d’Allemand)</a:t>
            </a:r>
          </a:p>
          <a:p>
            <a:pPr>
              <a:buNone/>
            </a:pPr>
            <a:r>
              <a:rPr lang="fr-FR" dirty="0" smtClean="0"/>
              <a:t>-M. Christophe </a:t>
            </a:r>
            <a:r>
              <a:rPr lang="fr-FR" dirty="0" err="1" smtClean="0"/>
              <a:t>Multon</a:t>
            </a:r>
            <a:r>
              <a:rPr lang="fr-FR" dirty="0" smtClean="0"/>
              <a:t> (Professeur auprès des élèves allophones)</a:t>
            </a:r>
          </a:p>
          <a:p>
            <a:pPr>
              <a:buNone/>
            </a:pPr>
            <a:r>
              <a:rPr lang="fr-FR" dirty="0" smtClean="0"/>
              <a:t>-Mme </a:t>
            </a:r>
            <a:r>
              <a:rPr lang="fr-FR" dirty="0" err="1" smtClean="0"/>
              <a:t>Romina</a:t>
            </a:r>
            <a:r>
              <a:rPr lang="fr-FR" dirty="0" smtClean="0"/>
              <a:t> </a:t>
            </a:r>
            <a:r>
              <a:rPr lang="fr-FR" dirty="0" err="1" smtClean="0"/>
              <a:t>Towfiq</a:t>
            </a:r>
            <a:r>
              <a:rPr lang="fr-FR" dirty="0" smtClean="0"/>
              <a:t> (Professeur d’Allemand)</a:t>
            </a:r>
          </a:p>
          <a:p>
            <a:pPr>
              <a:buNone/>
            </a:pPr>
            <a:r>
              <a:rPr lang="fr-FR" dirty="0" smtClean="0"/>
              <a:t>-Mme Judith </a:t>
            </a:r>
            <a:r>
              <a:rPr lang="fr-FR" dirty="0" err="1" smtClean="0"/>
              <a:t>Scheer</a:t>
            </a:r>
            <a:r>
              <a:rPr lang="fr-FR" dirty="0" smtClean="0"/>
              <a:t> (Assistante d’Allemand)</a:t>
            </a:r>
          </a:p>
          <a:p>
            <a:pPr>
              <a:buNone/>
            </a:pPr>
            <a:endParaRPr lang="fr-FR"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wipe(down)">
                                      <p:cBhvr>
                                        <p:cTn id="32" dur="580">
                                          <p:stCondLst>
                                            <p:cond delay="0"/>
                                          </p:stCondLst>
                                        </p:cTn>
                                        <p:tgtEl>
                                          <p:spTgt spid="3">
                                            <p:txEl>
                                              <p:pRg st="1" end="1"/>
                                            </p:txEl>
                                          </p:spTgt>
                                        </p:tgtEl>
                                      </p:cBhvr>
                                    </p:animEffect>
                                    <p:anim calcmode="lin" valueType="num">
                                      <p:cBhvr>
                                        <p:cTn id="33"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8" dur="26">
                                          <p:stCondLst>
                                            <p:cond delay="650"/>
                                          </p:stCondLst>
                                        </p:cTn>
                                        <p:tgtEl>
                                          <p:spTgt spid="3">
                                            <p:txEl>
                                              <p:pRg st="1" end="1"/>
                                            </p:txEl>
                                          </p:spTgt>
                                        </p:tgtEl>
                                      </p:cBhvr>
                                      <p:to x="100000" y="60000"/>
                                    </p:animScale>
                                    <p:animScale>
                                      <p:cBhvr>
                                        <p:cTn id="39" dur="166" decel="50000">
                                          <p:stCondLst>
                                            <p:cond delay="676"/>
                                          </p:stCondLst>
                                        </p:cTn>
                                        <p:tgtEl>
                                          <p:spTgt spid="3">
                                            <p:txEl>
                                              <p:pRg st="1" end="1"/>
                                            </p:txEl>
                                          </p:spTgt>
                                        </p:tgtEl>
                                      </p:cBhvr>
                                      <p:to x="100000" y="100000"/>
                                    </p:animScale>
                                    <p:animScale>
                                      <p:cBhvr>
                                        <p:cTn id="40" dur="26">
                                          <p:stCondLst>
                                            <p:cond delay="1312"/>
                                          </p:stCondLst>
                                        </p:cTn>
                                        <p:tgtEl>
                                          <p:spTgt spid="3">
                                            <p:txEl>
                                              <p:pRg st="1" end="1"/>
                                            </p:txEl>
                                          </p:spTgt>
                                        </p:tgtEl>
                                      </p:cBhvr>
                                      <p:to x="100000" y="80000"/>
                                    </p:animScale>
                                    <p:animScale>
                                      <p:cBhvr>
                                        <p:cTn id="41" dur="166" decel="50000">
                                          <p:stCondLst>
                                            <p:cond delay="1338"/>
                                          </p:stCondLst>
                                        </p:cTn>
                                        <p:tgtEl>
                                          <p:spTgt spid="3">
                                            <p:txEl>
                                              <p:pRg st="1" end="1"/>
                                            </p:txEl>
                                          </p:spTgt>
                                        </p:tgtEl>
                                      </p:cBhvr>
                                      <p:to x="100000" y="100000"/>
                                    </p:animScale>
                                    <p:animScale>
                                      <p:cBhvr>
                                        <p:cTn id="42" dur="26">
                                          <p:stCondLst>
                                            <p:cond delay="1642"/>
                                          </p:stCondLst>
                                        </p:cTn>
                                        <p:tgtEl>
                                          <p:spTgt spid="3">
                                            <p:txEl>
                                              <p:pRg st="1" end="1"/>
                                            </p:txEl>
                                          </p:spTgt>
                                        </p:tgtEl>
                                      </p:cBhvr>
                                      <p:to x="100000" y="90000"/>
                                    </p:animScale>
                                    <p:animScale>
                                      <p:cBhvr>
                                        <p:cTn id="43" dur="166" decel="50000">
                                          <p:stCondLst>
                                            <p:cond delay="1668"/>
                                          </p:stCondLst>
                                        </p:cTn>
                                        <p:tgtEl>
                                          <p:spTgt spid="3">
                                            <p:txEl>
                                              <p:pRg st="1" end="1"/>
                                            </p:txEl>
                                          </p:spTgt>
                                        </p:tgtEl>
                                      </p:cBhvr>
                                      <p:to x="100000" y="100000"/>
                                    </p:animScale>
                                    <p:animScale>
                                      <p:cBhvr>
                                        <p:cTn id="44" dur="26">
                                          <p:stCondLst>
                                            <p:cond delay="1808"/>
                                          </p:stCondLst>
                                        </p:cTn>
                                        <p:tgtEl>
                                          <p:spTgt spid="3">
                                            <p:txEl>
                                              <p:pRg st="1" end="1"/>
                                            </p:txEl>
                                          </p:spTgt>
                                        </p:tgtEl>
                                      </p:cBhvr>
                                      <p:to x="100000" y="95000"/>
                                    </p:animScale>
                                    <p:animScale>
                                      <p:cBhvr>
                                        <p:cTn id="45" dur="166" decel="50000">
                                          <p:stCondLst>
                                            <p:cond delay="1834"/>
                                          </p:stCondLst>
                                        </p:cTn>
                                        <p:tgtEl>
                                          <p:spTgt spid="3">
                                            <p:txEl>
                                              <p:pRg st="1" end="1"/>
                                            </p:txEl>
                                          </p:spTgt>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grpId="0" nodeType="clickEffect">
                                  <p:stCondLst>
                                    <p:cond delay="0"/>
                                  </p:stCondLst>
                                  <p:childTnLst>
                                    <p:set>
                                      <p:cBhvr>
                                        <p:cTn id="49" dur="1" fill="hold">
                                          <p:stCondLst>
                                            <p:cond delay="0"/>
                                          </p:stCondLst>
                                        </p:cTn>
                                        <p:tgtEl>
                                          <p:spTgt spid="3">
                                            <p:txEl>
                                              <p:pRg st="2" end="2"/>
                                            </p:txEl>
                                          </p:spTgt>
                                        </p:tgtEl>
                                        <p:attrNameLst>
                                          <p:attrName>style.visibility</p:attrName>
                                        </p:attrNameLst>
                                      </p:cBhvr>
                                      <p:to>
                                        <p:strVal val="visible"/>
                                      </p:to>
                                    </p:set>
                                    <p:animEffect transition="in" filter="wipe(down)">
                                      <p:cBhvr>
                                        <p:cTn id="50" dur="580">
                                          <p:stCondLst>
                                            <p:cond delay="0"/>
                                          </p:stCondLst>
                                        </p:cTn>
                                        <p:tgtEl>
                                          <p:spTgt spid="3">
                                            <p:txEl>
                                              <p:pRg st="2" end="2"/>
                                            </p:txEl>
                                          </p:spTgt>
                                        </p:tgtEl>
                                      </p:cBhvr>
                                    </p:animEffect>
                                    <p:anim calcmode="lin" valueType="num">
                                      <p:cBhvr>
                                        <p:cTn id="51"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6" dur="26">
                                          <p:stCondLst>
                                            <p:cond delay="650"/>
                                          </p:stCondLst>
                                        </p:cTn>
                                        <p:tgtEl>
                                          <p:spTgt spid="3">
                                            <p:txEl>
                                              <p:pRg st="2" end="2"/>
                                            </p:txEl>
                                          </p:spTgt>
                                        </p:tgtEl>
                                      </p:cBhvr>
                                      <p:to x="100000" y="60000"/>
                                    </p:animScale>
                                    <p:animScale>
                                      <p:cBhvr>
                                        <p:cTn id="57" dur="166" decel="50000">
                                          <p:stCondLst>
                                            <p:cond delay="676"/>
                                          </p:stCondLst>
                                        </p:cTn>
                                        <p:tgtEl>
                                          <p:spTgt spid="3">
                                            <p:txEl>
                                              <p:pRg st="2" end="2"/>
                                            </p:txEl>
                                          </p:spTgt>
                                        </p:tgtEl>
                                      </p:cBhvr>
                                      <p:to x="100000" y="100000"/>
                                    </p:animScale>
                                    <p:animScale>
                                      <p:cBhvr>
                                        <p:cTn id="58" dur="26">
                                          <p:stCondLst>
                                            <p:cond delay="1312"/>
                                          </p:stCondLst>
                                        </p:cTn>
                                        <p:tgtEl>
                                          <p:spTgt spid="3">
                                            <p:txEl>
                                              <p:pRg st="2" end="2"/>
                                            </p:txEl>
                                          </p:spTgt>
                                        </p:tgtEl>
                                      </p:cBhvr>
                                      <p:to x="100000" y="80000"/>
                                    </p:animScale>
                                    <p:animScale>
                                      <p:cBhvr>
                                        <p:cTn id="59" dur="166" decel="50000">
                                          <p:stCondLst>
                                            <p:cond delay="1338"/>
                                          </p:stCondLst>
                                        </p:cTn>
                                        <p:tgtEl>
                                          <p:spTgt spid="3">
                                            <p:txEl>
                                              <p:pRg st="2" end="2"/>
                                            </p:txEl>
                                          </p:spTgt>
                                        </p:tgtEl>
                                      </p:cBhvr>
                                      <p:to x="100000" y="100000"/>
                                    </p:animScale>
                                    <p:animScale>
                                      <p:cBhvr>
                                        <p:cTn id="60" dur="26">
                                          <p:stCondLst>
                                            <p:cond delay="1642"/>
                                          </p:stCondLst>
                                        </p:cTn>
                                        <p:tgtEl>
                                          <p:spTgt spid="3">
                                            <p:txEl>
                                              <p:pRg st="2" end="2"/>
                                            </p:txEl>
                                          </p:spTgt>
                                        </p:tgtEl>
                                      </p:cBhvr>
                                      <p:to x="100000" y="90000"/>
                                    </p:animScale>
                                    <p:animScale>
                                      <p:cBhvr>
                                        <p:cTn id="61" dur="166" decel="50000">
                                          <p:stCondLst>
                                            <p:cond delay="1668"/>
                                          </p:stCondLst>
                                        </p:cTn>
                                        <p:tgtEl>
                                          <p:spTgt spid="3">
                                            <p:txEl>
                                              <p:pRg st="2" end="2"/>
                                            </p:txEl>
                                          </p:spTgt>
                                        </p:tgtEl>
                                      </p:cBhvr>
                                      <p:to x="100000" y="100000"/>
                                    </p:animScale>
                                    <p:animScale>
                                      <p:cBhvr>
                                        <p:cTn id="62" dur="26">
                                          <p:stCondLst>
                                            <p:cond delay="1808"/>
                                          </p:stCondLst>
                                        </p:cTn>
                                        <p:tgtEl>
                                          <p:spTgt spid="3">
                                            <p:txEl>
                                              <p:pRg st="2" end="2"/>
                                            </p:txEl>
                                          </p:spTgt>
                                        </p:tgtEl>
                                      </p:cBhvr>
                                      <p:to x="100000" y="95000"/>
                                    </p:animScale>
                                    <p:animScale>
                                      <p:cBhvr>
                                        <p:cTn id="63" dur="166" decel="50000">
                                          <p:stCondLst>
                                            <p:cond delay="1834"/>
                                          </p:stCondLst>
                                        </p:cTn>
                                        <p:tgtEl>
                                          <p:spTgt spid="3">
                                            <p:txEl>
                                              <p:pRg st="2" end="2"/>
                                            </p:txEl>
                                          </p:spTgt>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26" presetClass="entr" presetSubtype="0" fill="hold" grpId="0" nodeType="clickEffect">
                                  <p:stCondLst>
                                    <p:cond delay="0"/>
                                  </p:stCondLst>
                                  <p:childTnLst>
                                    <p:set>
                                      <p:cBhvr>
                                        <p:cTn id="67" dur="1" fill="hold">
                                          <p:stCondLst>
                                            <p:cond delay="0"/>
                                          </p:stCondLst>
                                        </p:cTn>
                                        <p:tgtEl>
                                          <p:spTgt spid="3">
                                            <p:txEl>
                                              <p:pRg st="3" end="3"/>
                                            </p:txEl>
                                          </p:spTgt>
                                        </p:tgtEl>
                                        <p:attrNameLst>
                                          <p:attrName>style.visibility</p:attrName>
                                        </p:attrNameLst>
                                      </p:cBhvr>
                                      <p:to>
                                        <p:strVal val="visible"/>
                                      </p:to>
                                    </p:set>
                                    <p:animEffect transition="in" filter="wipe(down)">
                                      <p:cBhvr>
                                        <p:cTn id="68" dur="580">
                                          <p:stCondLst>
                                            <p:cond delay="0"/>
                                          </p:stCondLst>
                                        </p:cTn>
                                        <p:tgtEl>
                                          <p:spTgt spid="3">
                                            <p:txEl>
                                              <p:pRg st="3" end="3"/>
                                            </p:txEl>
                                          </p:spTgt>
                                        </p:tgtEl>
                                      </p:cBhvr>
                                    </p:animEffect>
                                    <p:anim calcmode="lin" valueType="num">
                                      <p:cBhvr>
                                        <p:cTn id="69"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70"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1"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2"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3"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4" dur="26">
                                          <p:stCondLst>
                                            <p:cond delay="650"/>
                                          </p:stCondLst>
                                        </p:cTn>
                                        <p:tgtEl>
                                          <p:spTgt spid="3">
                                            <p:txEl>
                                              <p:pRg st="3" end="3"/>
                                            </p:txEl>
                                          </p:spTgt>
                                        </p:tgtEl>
                                      </p:cBhvr>
                                      <p:to x="100000" y="60000"/>
                                    </p:animScale>
                                    <p:animScale>
                                      <p:cBhvr>
                                        <p:cTn id="75" dur="166" decel="50000">
                                          <p:stCondLst>
                                            <p:cond delay="676"/>
                                          </p:stCondLst>
                                        </p:cTn>
                                        <p:tgtEl>
                                          <p:spTgt spid="3">
                                            <p:txEl>
                                              <p:pRg st="3" end="3"/>
                                            </p:txEl>
                                          </p:spTgt>
                                        </p:tgtEl>
                                      </p:cBhvr>
                                      <p:to x="100000" y="100000"/>
                                    </p:animScale>
                                    <p:animScale>
                                      <p:cBhvr>
                                        <p:cTn id="76" dur="26">
                                          <p:stCondLst>
                                            <p:cond delay="1312"/>
                                          </p:stCondLst>
                                        </p:cTn>
                                        <p:tgtEl>
                                          <p:spTgt spid="3">
                                            <p:txEl>
                                              <p:pRg st="3" end="3"/>
                                            </p:txEl>
                                          </p:spTgt>
                                        </p:tgtEl>
                                      </p:cBhvr>
                                      <p:to x="100000" y="80000"/>
                                    </p:animScale>
                                    <p:animScale>
                                      <p:cBhvr>
                                        <p:cTn id="77" dur="166" decel="50000">
                                          <p:stCondLst>
                                            <p:cond delay="1338"/>
                                          </p:stCondLst>
                                        </p:cTn>
                                        <p:tgtEl>
                                          <p:spTgt spid="3">
                                            <p:txEl>
                                              <p:pRg st="3" end="3"/>
                                            </p:txEl>
                                          </p:spTgt>
                                        </p:tgtEl>
                                      </p:cBhvr>
                                      <p:to x="100000" y="100000"/>
                                    </p:animScale>
                                    <p:animScale>
                                      <p:cBhvr>
                                        <p:cTn id="78" dur="26">
                                          <p:stCondLst>
                                            <p:cond delay="1642"/>
                                          </p:stCondLst>
                                        </p:cTn>
                                        <p:tgtEl>
                                          <p:spTgt spid="3">
                                            <p:txEl>
                                              <p:pRg st="3" end="3"/>
                                            </p:txEl>
                                          </p:spTgt>
                                        </p:tgtEl>
                                      </p:cBhvr>
                                      <p:to x="100000" y="90000"/>
                                    </p:animScale>
                                    <p:animScale>
                                      <p:cBhvr>
                                        <p:cTn id="79" dur="166" decel="50000">
                                          <p:stCondLst>
                                            <p:cond delay="1668"/>
                                          </p:stCondLst>
                                        </p:cTn>
                                        <p:tgtEl>
                                          <p:spTgt spid="3">
                                            <p:txEl>
                                              <p:pRg st="3" end="3"/>
                                            </p:txEl>
                                          </p:spTgt>
                                        </p:tgtEl>
                                      </p:cBhvr>
                                      <p:to x="100000" y="100000"/>
                                    </p:animScale>
                                    <p:animScale>
                                      <p:cBhvr>
                                        <p:cTn id="80" dur="26">
                                          <p:stCondLst>
                                            <p:cond delay="1808"/>
                                          </p:stCondLst>
                                        </p:cTn>
                                        <p:tgtEl>
                                          <p:spTgt spid="3">
                                            <p:txEl>
                                              <p:pRg st="3" end="3"/>
                                            </p:txEl>
                                          </p:spTgt>
                                        </p:tgtEl>
                                      </p:cBhvr>
                                      <p:to x="100000" y="95000"/>
                                    </p:animScale>
                                    <p:animScale>
                                      <p:cBhvr>
                                        <p:cTn id="81" dur="166" decel="50000">
                                          <p:stCondLst>
                                            <p:cond delay="1834"/>
                                          </p:stCondLst>
                                        </p:cTn>
                                        <p:tgtEl>
                                          <p:spTgt spid="3">
                                            <p:txEl>
                                              <p:pRg st="3" end="3"/>
                                            </p:txEl>
                                          </p:spTgt>
                                        </p:tgtEl>
                                      </p:cBhvr>
                                      <p:to x="100000" y="100000"/>
                                    </p:animScale>
                                  </p:childTnLst>
                                </p:cTn>
                              </p:par>
                            </p:childTnLst>
                          </p:cTn>
                        </p:par>
                      </p:childTnLst>
                    </p:cTn>
                  </p:par>
                  <p:par>
                    <p:cTn id="82" fill="hold">
                      <p:stCondLst>
                        <p:cond delay="indefinite"/>
                      </p:stCondLst>
                      <p:childTnLst>
                        <p:par>
                          <p:cTn id="83" fill="hold">
                            <p:stCondLst>
                              <p:cond delay="0"/>
                            </p:stCondLst>
                            <p:childTnLst>
                              <p:par>
                                <p:cTn id="84" presetID="26" presetClass="entr" presetSubtype="0" fill="hold" grpId="0" nodeType="clickEffect">
                                  <p:stCondLst>
                                    <p:cond delay="0"/>
                                  </p:stCondLst>
                                  <p:childTnLst>
                                    <p:set>
                                      <p:cBhvr>
                                        <p:cTn id="85" dur="1" fill="hold">
                                          <p:stCondLst>
                                            <p:cond delay="0"/>
                                          </p:stCondLst>
                                        </p:cTn>
                                        <p:tgtEl>
                                          <p:spTgt spid="3">
                                            <p:txEl>
                                              <p:pRg st="4" end="4"/>
                                            </p:txEl>
                                          </p:spTgt>
                                        </p:tgtEl>
                                        <p:attrNameLst>
                                          <p:attrName>style.visibility</p:attrName>
                                        </p:attrNameLst>
                                      </p:cBhvr>
                                      <p:to>
                                        <p:strVal val="visible"/>
                                      </p:to>
                                    </p:set>
                                    <p:animEffect transition="in" filter="wipe(down)">
                                      <p:cBhvr>
                                        <p:cTn id="86" dur="580">
                                          <p:stCondLst>
                                            <p:cond delay="0"/>
                                          </p:stCondLst>
                                        </p:cTn>
                                        <p:tgtEl>
                                          <p:spTgt spid="3">
                                            <p:txEl>
                                              <p:pRg st="4" end="4"/>
                                            </p:txEl>
                                          </p:spTgt>
                                        </p:tgtEl>
                                      </p:cBhvr>
                                    </p:animEffect>
                                    <p:anim calcmode="lin" valueType="num">
                                      <p:cBhvr>
                                        <p:cTn id="87"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8"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9"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90"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91"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2" dur="26">
                                          <p:stCondLst>
                                            <p:cond delay="650"/>
                                          </p:stCondLst>
                                        </p:cTn>
                                        <p:tgtEl>
                                          <p:spTgt spid="3">
                                            <p:txEl>
                                              <p:pRg st="4" end="4"/>
                                            </p:txEl>
                                          </p:spTgt>
                                        </p:tgtEl>
                                      </p:cBhvr>
                                      <p:to x="100000" y="60000"/>
                                    </p:animScale>
                                    <p:animScale>
                                      <p:cBhvr>
                                        <p:cTn id="93" dur="166" decel="50000">
                                          <p:stCondLst>
                                            <p:cond delay="676"/>
                                          </p:stCondLst>
                                        </p:cTn>
                                        <p:tgtEl>
                                          <p:spTgt spid="3">
                                            <p:txEl>
                                              <p:pRg st="4" end="4"/>
                                            </p:txEl>
                                          </p:spTgt>
                                        </p:tgtEl>
                                      </p:cBhvr>
                                      <p:to x="100000" y="100000"/>
                                    </p:animScale>
                                    <p:animScale>
                                      <p:cBhvr>
                                        <p:cTn id="94" dur="26">
                                          <p:stCondLst>
                                            <p:cond delay="1312"/>
                                          </p:stCondLst>
                                        </p:cTn>
                                        <p:tgtEl>
                                          <p:spTgt spid="3">
                                            <p:txEl>
                                              <p:pRg st="4" end="4"/>
                                            </p:txEl>
                                          </p:spTgt>
                                        </p:tgtEl>
                                      </p:cBhvr>
                                      <p:to x="100000" y="80000"/>
                                    </p:animScale>
                                    <p:animScale>
                                      <p:cBhvr>
                                        <p:cTn id="95" dur="166" decel="50000">
                                          <p:stCondLst>
                                            <p:cond delay="1338"/>
                                          </p:stCondLst>
                                        </p:cTn>
                                        <p:tgtEl>
                                          <p:spTgt spid="3">
                                            <p:txEl>
                                              <p:pRg st="4" end="4"/>
                                            </p:txEl>
                                          </p:spTgt>
                                        </p:tgtEl>
                                      </p:cBhvr>
                                      <p:to x="100000" y="100000"/>
                                    </p:animScale>
                                    <p:animScale>
                                      <p:cBhvr>
                                        <p:cTn id="96" dur="26">
                                          <p:stCondLst>
                                            <p:cond delay="1642"/>
                                          </p:stCondLst>
                                        </p:cTn>
                                        <p:tgtEl>
                                          <p:spTgt spid="3">
                                            <p:txEl>
                                              <p:pRg st="4" end="4"/>
                                            </p:txEl>
                                          </p:spTgt>
                                        </p:tgtEl>
                                      </p:cBhvr>
                                      <p:to x="100000" y="90000"/>
                                    </p:animScale>
                                    <p:animScale>
                                      <p:cBhvr>
                                        <p:cTn id="97" dur="166" decel="50000">
                                          <p:stCondLst>
                                            <p:cond delay="1668"/>
                                          </p:stCondLst>
                                        </p:cTn>
                                        <p:tgtEl>
                                          <p:spTgt spid="3">
                                            <p:txEl>
                                              <p:pRg st="4" end="4"/>
                                            </p:txEl>
                                          </p:spTgt>
                                        </p:tgtEl>
                                      </p:cBhvr>
                                      <p:to x="100000" y="100000"/>
                                    </p:animScale>
                                    <p:animScale>
                                      <p:cBhvr>
                                        <p:cTn id="98" dur="26">
                                          <p:stCondLst>
                                            <p:cond delay="1808"/>
                                          </p:stCondLst>
                                        </p:cTn>
                                        <p:tgtEl>
                                          <p:spTgt spid="3">
                                            <p:txEl>
                                              <p:pRg st="4" end="4"/>
                                            </p:txEl>
                                          </p:spTgt>
                                        </p:tgtEl>
                                      </p:cBhvr>
                                      <p:to x="100000" y="95000"/>
                                    </p:animScale>
                                    <p:animScale>
                                      <p:cBhvr>
                                        <p:cTn id="99" dur="166" decel="50000">
                                          <p:stCondLst>
                                            <p:cond delay="1834"/>
                                          </p:stCondLst>
                                        </p:cTn>
                                        <p:tgtEl>
                                          <p:spTgt spid="3">
                                            <p:txEl>
                                              <p:pRg st="4" end="4"/>
                                            </p:txEl>
                                          </p:spTgt>
                                        </p:tgtEl>
                                      </p:cBhvr>
                                      <p:to x="100000" y="100000"/>
                                    </p:animScale>
                                  </p:childTnLst>
                                </p:cTn>
                              </p:par>
                            </p:childTnLst>
                          </p:cTn>
                        </p:par>
                      </p:childTnLst>
                    </p:cTn>
                  </p:par>
                  <p:par>
                    <p:cTn id="100" fill="hold">
                      <p:stCondLst>
                        <p:cond delay="indefinite"/>
                      </p:stCondLst>
                      <p:childTnLst>
                        <p:par>
                          <p:cTn id="101" fill="hold">
                            <p:stCondLst>
                              <p:cond delay="0"/>
                            </p:stCondLst>
                            <p:childTnLst>
                              <p:par>
                                <p:cTn id="102" presetID="26" presetClass="entr" presetSubtype="0" fill="hold" grpId="0" nodeType="clickEffect">
                                  <p:stCondLst>
                                    <p:cond delay="0"/>
                                  </p:stCondLst>
                                  <p:childTnLst>
                                    <p:set>
                                      <p:cBhvr>
                                        <p:cTn id="103" dur="1" fill="hold">
                                          <p:stCondLst>
                                            <p:cond delay="0"/>
                                          </p:stCondLst>
                                        </p:cTn>
                                        <p:tgtEl>
                                          <p:spTgt spid="3">
                                            <p:txEl>
                                              <p:pRg st="5" end="5"/>
                                            </p:txEl>
                                          </p:spTgt>
                                        </p:tgtEl>
                                        <p:attrNameLst>
                                          <p:attrName>style.visibility</p:attrName>
                                        </p:attrNameLst>
                                      </p:cBhvr>
                                      <p:to>
                                        <p:strVal val="visible"/>
                                      </p:to>
                                    </p:set>
                                    <p:animEffect transition="in" filter="wipe(down)">
                                      <p:cBhvr>
                                        <p:cTn id="104" dur="580">
                                          <p:stCondLst>
                                            <p:cond delay="0"/>
                                          </p:stCondLst>
                                        </p:cTn>
                                        <p:tgtEl>
                                          <p:spTgt spid="3">
                                            <p:txEl>
                                              <p:pRg st="5" end="5"/>
                                            </p:txEl>
                                          </p:spTgt>
                                        </p:tgtEl>
                                      </p:cBhvr>
                                    </p:animEffect>
                                    <p:anim calcmode="lin" valueType="num">
                                      <p:cBhvr>
                                        <p:cTn id="105"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06"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7"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8"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9"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10" dur="26">
                                          <p:stCondLst>
                                            <p:cond delay="650"/>
                                          </p:stCondLst>
                                        </p:cTn>
                                        <p:tgtEl>
                                          <p:spTgt spid="3">
                                            <p:txEl>
                                              <p:pRg st="5" end="5"/>
                                            </p:txEl>
                                          </p:spTgt>
                                        </p:tgtEl>
                                      </p:cBhvr>
                                      <p:to x="100000" y="60000"/>
                                    </p:animScale>
                                    <p:animScale>
                                      <p:cBhvr>
                                        <p:cTn id="111" dur="166" decel="50000">
                                          <p:stCondLst>
                                            <p:cond delay="676"/>
                                          </p:stCondLst>
                                        </p:cTn>
                                        <p:tgtEl>
                                          <p:spTgt spid="3">
                                            <p:txEl>
                                              <p:pRg st="5" end="5"/>
                                            </p:txEl>
                                          </p:spTgt>
                                        </p:tgtEl>
                                      </p:cBhvr>
                                      <p:to x="100000" y="100000"/>
                                    </p:animScale>
                                    <p:animScale>
                                      <p:cBhvr>
                                        <p:cTn id="112" dur="26">
                                          <p:stCondLst>
                                            <p:cond delay="1312"/>
                                          </p:stCondLst>
                                        </p:cTn>
                                        <p:tgtEl>
                                          <p:spTgt spid="3">
                                            <p:txEl>
                                              <p:pRg st="5" end="5"/>
                                            </p:txEl>
                                          </p:spTgt>
                                        </p:tgtEl>
                                      </p:cBhvr>
                                      <p:to x="100000" y="80000"/>
                                    </p:animScale>
                                    <p:animScale>
                                      <p:cBhvr>
                                        <p:cTn id="113" dur="166" decel="50000">
                                          <p:stCondLst>
                                            <p:cond delay="1338"/>
                                          </p:stCondLst>
                                        </p:cTn>
                                        <p:tgtEl>
                                          <p:spTgt spid="3">
                                            <p:txEl>
                                              <p:pRg st="5" end="5"/>
                                            </p:txEl>
                                          </p:spTgt>
                                        </p:tgtEl>
                                      </p:cBhvr>
                                      <p:to x="100000" y="100000"/>
                                    </p:animScale>
                                    <p:animScale>
                                      <p:cBhvr>
                                        <p:cTn id="114" dur="26">
                                          <p:stCondLst>
                                            <p:cond delay="1642"/>
                                          </p:stCondLst>
                                        </p:cTn>
                                        <p:tgtEl>
                                          <p:spTgt spid="3">
                                            <p:txEl>
                                              <p:pRg st="5" end="5"/>
                                            </p:txEl>
                                          </p:spTgt>
                                        </p:tgtEl>
                                      </p:cBhvr>
                                      <p:to x="100000" y="90000"/>
                                    </p:animScale>
                                    <p:animScale>
                                      <p:cBhvr>
                                        <p:cTn id="115" dur="166" decel="50000">
                                          <p:stCondLst>
                                            <p:cond delay="1668"/>
                                          </p:stCondLst>
                                        </p:cTn>
                                        <p:tgtEl>
                                          <p:spTgt spid="3">
                                            <p:txEl>
                                              <p:pRg st="5" end="5"/>
                                            </p:txEl>
                                          </p:spTgt>
                                        </p:tgtEl>
                                      </p:cBhvr>
                                      <p:to x="100000" y="100000"/>
                                    </p:animScale>
                                    <p:animScale>
                                      <p:cBhvr>
                                        <p:cTn id="116" dur="26">
                                          <p:stCondLst>
                                            <p:cond delay="1808"/>
                                          </p:stCondLst>
                                        </p:cTn>
                                        <p:tgtEl>
                                          <p:spTgt spid="3">
                                            <p:txEl>
                                              <p:pRg st="5" end="5"/>
                                            </p:txEl>
                                          </p:spTgt>
                                        </p:tgtEl>
                                      </p:cBhvr>
                                      <p:to x="100000" y="95000"/>
                                    </p:animScale>
                                    <p:animScale>
                                      <p:cBhvr>
                                        <p:cTn id="117" dur="166" decel="50000">
                                          <p:stCondLst>
                                            <p:cond delay="1834"/>
                                          </p:stCondLst>
                                        </p:cTn>
                                        <p:tgtEl>
                                          <p:spTgt spid="3">
                                            <p:txEl>
                                              <p:pRg st="5" end="5"/>
                                            </p:txEl>
                                          </p:spTgt>
                                        </p:tgtEl>
                                      </p:cBhvr>
                                      <p:to x="100000" y="100000"/>
                                    </p:animScale>
                                  </p:childTnLst>
                                </p:cTn>
                              </p:par>
                            </p:childTnLst>
                          </p:cTn>
                        </p:par>
                      </p:childTnLst>
                    </p:cTn>
                  </p:par>
                  <p:par>
                    <p:cTn id="118" fill="hold">
                      <p:stCondLst>
                        <p:cond delay="indefinite"/>
                      </p:stCondLst>
                      <p:childTnLst>
                        <p:par>
                          <p:cTn id="119" fill="hold">
                            <p:stCondLst>
                              <p:cond delay="0"/>
                            </p:stCondLst>
                            <p:childTnLst>
                              <p:par>
                                <p:cTn id="120" presetID="26" presetClass="entr" presetSubtype="0" fill="hold" grpId="0" nodeType="clickEffect">
                                  <p:stCondLst>
                                    <p:cond delay="0"/>
                                  </p:stCondLst>
                                  <p:childTnLst>
                                    <p:set>
                                      <p:cBhvr>
                                        <p:cTn id="121" dur="1" fill="hold">
                                          <p:stCondLst>
                                            <p:cond delay="0"/>
                                          </p:stCondLst>
                                        </p:cTn>
                                        <p:tgtEl>
                                          <p:spTgt spid="3">
                                            <p:txEl>
                                              <p:pRg st="6" end="6"/>
                                            </p:txEl>
                                          </p:spTgt>
                                        </p:tgtEl>
                                        <p:attrNameLst>
                                          <p:attrName>style.visibility</p:attrName>
                                        </p:attrNameLst>
                                      </p:cBhvr>
                                      <p:to>
                                        <p:strVal val="visible"/>
                                      </p:to>
                                    </p:set>
                                    <p:animEffect transition="in" filter="wipe(down)">
                                      <p:cBhvr>
                                        <p:cTn id="122" dur="580">
                                          <p:stCondLst>
                                            <p:cond delay="0"/>
                                          </p:stCondLst>
                                        </p:cTn>
                                        <p:tgtEl>
                                          <p:spTgt spid="3">
                                            <p:txEl>
                                              <p:pRg st="6" end="6"/>
                                            </p:txEl>
                                          </p:spTgt>
                                        </p:tgtEl>
                                      </p:cBhvr>
                                    </p:animEffect>
                                    <p:anim calcmode="lin" valueType="num">
                                      <p:cBhvr>
                                        <p:cTn id="123"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24"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25"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26"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7"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28" dur="26">
                                          <p:stCondLst>
                                            <p:cond delay="650"/>
                                          </p:stCondLst>
                                        </p:cTn>
                                        <p:tgtEl>
                                          <p:spTgt spid="3">
                                            <p:txEl>
                                              <p:pRg st="6" end="6"/>
                                            </p:txEl>
                                          </p:spTgt>
                                        </p:tgtEl>
                                      </p:cBhvr>
                                      <p:to x="100000" y="60000"/>
                                    </p:animScale>
                                    <p:animScale>
                                      <p:cBhvr>
                                        <p:cTn id="129" dur="166" decel="50000">
                                          <p:stCondLst>
                                            <p:cond delay="676"/>
                                          </p:stCondLst>
                                        </p:cTn>
                                        <p:tgtEl>
                                          <p:spTgt spid="3">
                                            <p:txEl>
                                              <p:pRg st="6" end="6"/>
                                            </p:txEl>
                                          </p:spTgt>
                                        </p:tgtEl>
                                      </p:cBhvr>
                                      <p:to x="100000" y="100000"/>
                                    </p:animScale>
                                    <p:animScale>
                                      <p:cBhvr>
                                        <p:cTn id="130" dur="26">
                                          <p:stCondLst>
                                            <p:cond delay="1312"/>
                                          </p:stCondLst>
                                        </p:cTn>
                                        <p:tgtEl>
                                          <p:spTgt spid="3">
                                            <p:txEl>
                                              <p:pRg st="6" end="6"/>
                                            </p:txEl>
                                          </p:spTgt>
                                        </p:tgtEl>
                                      </p:cBhvr>
                                      <p:to x="100000" y="80000"/>
                                    </p:animScale>
                                    <p:animScale>
                                      <p:cBhvr>
                                        <p:cTn id="131" dur="166" decel="50000">
                                          <p:stCondLst>
                                            <p:cond delay="1338"/>
                                          </p:stCondLst>
                                        </p:cTn>
                                        <p:tgtEl>
                                          <p:spTgt spid="3">
                                            <p:txEl>
                                              <p:pRg st="6" end="6"/>
                                            </p:txEl>
                                          </p:spTgt>
                                        </p:tgtEl>
                                      </p:cBhvr>
                                      <p:to x="100000" y="100000"/>
                                    </p:animScale>
                                    <p:animScale>
                                      <p:cBhvr>
                                        <p:cTn id="132" dur="26">
                                          <p:stCondLst>
                                            <p:cond delay="1642"/>
                                          </p:stCondLst>
                                        </p:cTn>
                                        <p:tgtEl>
                                          <p:spTgt spid="3">
                                            <p:txEl>
                                              <p:pRg st="6" end="6"/>
                                            </p:txEl>
                                          </p:spTgt>
                                        </p:tgtEl>
                                      </p:cBhvr>
                                      <p:to x="100000" y="90000"/>
                                    </p:animScale>
                                    <p:animScale>
                                      <p:cBhvr>
                                        <p:cTn id="133" dur="166" decel="50000">
                                          <p:stCondLst>
                                            <p:cond delay="1668"/>
                                          </p:stCondLst>
                                        </p:cTn>
                                        <p:tgtEl>
                                          <p:spTgt spid="3">
                                            <p:txEl>
                                              <p:pRg st="6" end="6"/>
                                            </p:txEl>
                                          </p:spTgt>
                                        </p:tgtEl>
                                      </p:cBhvr>
                                      <p:to x="100000" y="100000"/>
                                    </p:animScale>
                                    <p:animScale>
                                      <p:cBhvr>
                                        <p:cTn id="134" dur="26">
                                          <p:stCondLst>
                                            <p:cond delay="1808"/>
                                          </p:stCondLst>
                                        </p:cTn>
                                        <p:tgtEl>
                                          <p:spTgt spid="3">
                                            <p:txEl>
                                              <p:pRg st="6" end="6"/>
                                            </p:txEl>
                                          </p:spTgt>
                                        </p:tgtEl>
                                      </p:cBhvr>
                                      <p:to x="100000" y="95000"/>
                                    </p:animScale>
                                    <p:animScale>
                                      <p:cBhvr>
                                        <p:cTn id="135"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u="sng" dirty="0" smtClean="0"/>
              <a:t>Enseignement des langues</a:t>
            </a:r>
            <a:endParaRPr lang="fr-FR" b="1" u="sng" dirty="0"/>
          </a:p>
        </p:txBody>
      </p:sp>
      <p:sp>
        <p:nvSpPr>
          <p:cNvPr id="3" name="Espace réservé du contenu 2"/>
          <p:cNvSpPr>
            <a:spLocks noGrp="1"/>
          </p:cNvSpPr>
          <p:nvPr>
            <p:ph idx="1"/>
          </p:nvPr>
        </p:nvSpPr>
        <p:spPr/>
        <p:txBody>
          <a:bodyPr/>
          <a:lstStyle/>
          <a:p>
            <a:r>
              <a:rPr lang="fr-FR" b="1" u="sng" dirty="0" smtClean="0"/>
              <a:t>Allemand</a:t>
            </a:r>
            <a:r>
              <a:rPr lang="fr-FR" b="1" dirty="0" smtClean="0"/>
              <a:t>: </a:t>
            </a:r>
            <a:endParaRPr lang="fr-FR" b="1" dirty="0"/>
          </a:p>
          <a:p>
            <a:r>
              <a:rPr lang="fr-FR" dirty="0"/>
              <a:t>  SI (du CE2 au CM2) : </a:t>
            </a:r>
            <a:r>
              <a:rPr lang="fr-FR" dirty="0" smtClean="0"/>
              <a:t>74</a:t>
            </a:r>
            <a:endParaRPr lang="fr-FR" dirty="0"/>
          </a:p>
          <a:p>
            <a:r>
              <a:rPr lang="fr-FR" dirty="0"/>
              <a:t>Hors SI (du CP au CM2) : </a:t>
            </a:r>
            <a:r>
              <a:rPr lang="fr-FR" dirty="0" smtClean="0"/>
              <a:t>89</a:t>
            </a:r>
          </a:p>
          <a:p>
            <a:r>
              <a:rPr lang="fr-FR" b="1" u="sng" dirty="0" smtClean="0"/>
              <a:t>Anglais</a:t>
            </a:r>
            <a:r>
              <a:rPr lang="fr-FR" b="1" dirty="0" smtClean="0"/>
              <a:t>: </a:t>
            </a:r>
            <a:r>
              <a:rPr lang="fr-FR" dirty="0" smtClean="0"/>
              <a:t>autres élèves</a:t>
            </a:r>
            <a:endParaRPr lang="fr-FR" dirty="0"/>
          </a:p>
          <a:p>
            <a:endParaRPr lang="fr-FR" dirty="0"/>
          </a:p>
        </p:txBody>
      </p:sp>
    </p:spTree>
    <p:extLst>
      <p:ext uri="{BB962C8B-B14F-4D97-AF65-F5344CB8AC3E}">
        <p14:creationId xmlns:p14="http://schemas.microsoft.com/office/powerpoint/2010/main" val="315998798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anim calcmode="lin" valueType="num">
                                      <p:cBhvr>
                                        <p:cTn id="15"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2000"/>
                                        <p:tgtEl>
                                          <p:spTgt spid="3">
                                            <p:txEl>
                                              <p:pRg st="1" end="1"/>
                                            </p:txEl>
                                          </p:spTgt>
                                        </p:tgtEl>
                                      </p:cBhvr>
                                    </p:animEffect>
                                    <p:anim calcmode="lin" valueType="num">
                                      <p:cBhvr>
                                        <p:cTn id="22"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2000"/>
                                        <p:tgtEl>
                                          <p:spTgt spid="3">
                                            <p:txEl>
                                              <p:pRg st="2" end="2"/>
                                            </p:txEl>
                                          </p:spTgt>
                                        </p:tgtEl>
                                      </p:cBhvr>
                                    </p:animEffect>
                                    <p:anim calcmode="lin" valueType="num">
                                      <p:cBhvr>
                                        <p:cTn id="29"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0"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2000"/>
                                        <p:tgtEl>
                                          <p:spTgt spid="3">
                                            <p:txEl>
                                              <p:pRg st="3" end="3"/>
                                            </p:txEl>
                                          </p:spTgt>
                                        </p:tgtEl>
                                      </p:cBhvr>
                                    </p:animEffect>
                                    <p:anim calcmode="lin" valueType="num">
                                      <p:cBhvr>
                                        <p:cTn id="36"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7"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Référent périscolaire</a:t>
            </a:r>
            <a:endParaRPr lang="fr-FR" dirty="0"/>
          </a:p>
        </p:txBody>
      </p:sp>
      <p:sp>
        <p:nvSpPr>
          <p:cNvPr id="3" name="Espace réservé du contenu 2"/>
          <p:cNvSpPr>
            <a:spLocks noGrp="1"/>
          </p:cNvSpPr>
          <p:nvPr>
            <p:ph idx="1"/>
          </p:nvPr>
        </p:nvSpPr>
        <p:spPr>
          <a:xfrm>
            <a:off x="323528" y="1598612"/>
            <a:ext cx="8229600" cy="4525963"/>
          </a:xfrm>
        </p:spPr>
        <p:txBody>
          <a:bodyPr>
            <a:normAutofit/>
          </a:bodyPr>
          <a:lstStyle/>
          <a:p>
            <a:pPr algn="ctr"/>
            <a:r>
              <a:rPr lang="fr-FR" dirty="0">
                <a:solidFill>
                  <a:srgbClr val="FF0000"/>
                </a:solidFill>
              </a:rPr>
              <a:t>REFERENT DE </a:t>
            </a:r>
            <a:r>
              <a:rPr lang="fr-FR" dirty="0" smtClean="0">
                <a:solidFill>
                  <a:srgbClr val="FF0000"/>
                </a:solidFill>
              </a:rPr>
              <a:t>SECTEUR </a:t>
            </a:r>
            <a:endParaRPr lang="fr-FR" dirty="0">
              <a:solidFill>
                <a:srgbClr val="FF0000"/>
              </a:solidFill>
            </a:endParaRPr>
          </a:p>
          <a:p>
            <a:pPr algn="ctr"/>
            <a:r>
              <a:rPr lang="fr-FR" dirty="0"/>
              <a:t>P</a:t>
            </a:r>
            <a:r>
              <a:rPr lang="fr-FR" dirty="0" smtClean="0"/>
              <a:t>ause </a:t>
            </a:r>
            <a:r>
              <a:rPr lang="fr-FR" dirty="0"/>
              <a:t>méridienne, périscolaire et garderie</a:t>
            </a:r>
          </a:p>
          <a:p>
            <a:pPr algn="ctr"/>
            <a:r>
              <a:rPr lang="fr-FR" dirty="0">
                <a:solidFill>
                  <a:srgbClr val="FF0000"/>
                </a:solidFill>
              </a:rPr>
              <a:t>Mme JONAK</a:t>
            </a:r>
          </a:p>
          <a:p>
            <a:pPr algn="ctr"/>
            <a:r>
              <a:rPr lang="fr-FR" dirty="0"/>
              <a:t>présente à l'école de 10h à </a:t>
            </a:r>
            <a:r>
              <a:rPr lang="fr-FR" dirty="0" smtClean="0"/>
              <a:t>18h15</a:t>
            </a:r>
            <a:endParaRPr lang="fr-FR" dirty="0"/>
          </a:p>
          <a:p>
            <a:pPr algn="ctr"/>
            <a:r>
              <a:rPr lang="fr-FR" dirty="0"/>
              <a:t>tél: </a:t>
            </a:r>
            <a:r>
              <a:rPr lang="fr-FR" dirty="0" smtClean="0"/>
              <a:t>06.61.69.78.64</a:t>
            </a:r>
            <a:endParaRPr lang="fr-FR" dirty="0"/>
          </a:p>
          <a:p>
            <a:pPr algn="ctr"/>
            <a:r>
              <a:rPr lang="fr-FR" dirty="0" smtClean="0"/>
              <a:t>periscolaire@chalonsenchampagne.fr</a:t>
            </a:r>
          </a:p>
        </p:txBody>
      </p:sp>
    </p:spTree>
    <p:extLst>
      <p:ext uri="{BB962C8B-B14F-4D97-AF65-F5344CB8AC3E}">
        <p14:creationId xmlns:p14="http://schemas.microsoft.com/office/powerpoint/2010/main" val="358535625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u="sng" dirty="0" smtClean="0"/>
              <a:t>Effectifs</a:t>
            </a:r>
            <a:r>
              <a:rPr lang="fr-FR" dirty="0" smtClean="0"/>
              <a:t/>
            </a:r>
            <a:br>
              <a:rPr lang="fr-FR" dirty="0" smtClean="0"/>
            </a:br>
            <a:r>
              <a:rPr lang="fr-FR" sz="2200" dirty="0" smtClean="0"/>
              <a:t>Hors temps scolaire (donnés par </a:t>
            </a:r>
            <a:r>
              <a:rPr lang="fr-FR" sz="2200" dirty="0" err="1" smtClean="0"/>
              <a:t>M.Noirvache</a:t>
            </a:r>
            <a:r>
              <a:rPr lang="fr-FR" sz="2200" dirty="0" smtClean="0"/>
              <a:t>)</a:t>
            </a:r>
            <a:endParaRPr lang="fr-FR" sz="2200" dirty="0"/>
          </a:p>
        </p:txBody>
      </p:sp>
      <p:sp>
        <p:nvSpPr>
          <p:cNvPr id="3" name="Espace réservé du contenu 2"/>
          <p:cNvSpPr>
            <a:spLocks noGrp="1"/>
          </p:cNvSpPr>
          <p:nvPr>
            <p:ph idx="1"/>
          </p:nvPr>
        </p:nvSpPr>
        <p:spPr/>
        <p:txBody>
          <a:bodyPr>
            <a:normAutofit fontScale="92500" lnSpcReduction="20000"/>
          </a:bodyPr>
          <a:lstStyle/>
          <a:p>
            <a:r>
              <a:rPr lang="fr-FR" dirty="0"/>
              <a:t>Garderie du matin</a:t>
            </a:r>
            <a:r>
              <a:rPr lang="fr-FR" dirty="0" smtClean="0"/>
              <a:t>: 58</a:t>
            </a:r>
          </a:p>
          <a:p>
            <a:r>
              <a:rPr lang="fr-FR" dirty="0" smtClean="0"/>
              <a:t>Cantine: 104 à Jules Ferry   </a:t>
            </a:r>
          </a:p>
          <a:p>
            <a:r>
              <a:rPr lang="fr-FR" dirty="0"/>
              <a:t>          </a:t>
            </a:r>
            <a:r>
              <a:rPr lang="fr-FR" dirty="0" smtClean="0"/>
              <a:t>    </a:t>
            </a:r>
            <a:r>
              <a:rPr lang="fr-FR" dirty="0"/>
              <a:t>  </a:t>
            </a:r>
            <a:r>
              <a:rPr lang="fr-FR" dirty="0" smtClean="0"/>
              <a:t>18 à Prieur</a:t>
            </a:r>
            <a:r>
              <a:rPr lang="fr-FR" dirty="0"/>
              <a:t>  </a:t>
            </a:r>
          </a:p>
          <a:p>
            <a:r>
              <a:rPr lang="fr-FR" dirty="0"/>
              <a:t>             </a:t>
            </a:r>
            <a:r>
              <a:rPr lang="fr-FR" dirty="0" smtClean="0"/>
              <a:t>  </a:t>
            </a:r>
            <a:r>
              <a:rPr lang="fr-FR" dirty="0"/>
              <a:t> </a:t>
            </a:r>
            <a:r>
              <a:rPr lang="fr-FR" dirty="0" smtClean="0"/>
              <a:t>36 au </a:t>
            </a:r>
            <a:r>
              <a:rPr lang="fr-FR" dirty="0"/>
              <a:t>Mau  </a:t>
            </a:r>
          </a:p>
          <a:p>
            <a:r>
              <a:rPr lang="fr-FR" dirty="0"/>
              <a:t>AME: </a:t>
            </a:r>
            <a:r>
              <a:rPr lang="fr-FR" dirty="0" smtClean="0"/>
              <a:t>251 (moyenne: 238)</a:t>
            </a:r>
            <a:endParaRPr lang="fr-FR" dirty="0"/>
          </a:p>
          <a:p>
            <a:r>
              <a:rPr lang="fr-FR" dirty="0"/>
              <a:t>Activités périscolaires</a:t>
            </a:r>
            <a:r>
              <a:rPr lang="fr-FR" dirty="0" smtClean="0"/>
              <a:t>: 167</a:t>
            </a:r>
            <a:endParaRPr lang="fr-FR" dirty="0"/>
          </a:p>
          <a:p>
            <a:r>
              <a:rPr lang="fr-FR" dirty="0"/>
              <a:t>   </a:t>
            </a:r>
            <a:r>
              <a:rPr lang="fr-FR" dirty="0" smtClean="0"/>
              <a:t>36 pour </a:t>
            </a:r>
            <a:r>
              <a:rPr lang="fr-FR" dirty="0"/>
              <a:t>aide aux devoirs</a:t>
            </a:r>
          </a:p>
          <a:p>
            <a:r>
              <a:rPr lang="fr-FR" dirty="0" smtClean="0"/>
              <a:t>   131 pour activités diverses</a:t>
            </a:r>
          </a:p>
          <a:p>
            <a:r>
              <a:rPr lang="fr-FR" dirty="0" smtClean="0"/>
              <a:t>60 % </a:t>
            </a:r>
            <a:r>
              <a:rPr lang="fr-FR" dirty="0"/>
              <a:t>quittent à 17h30, </a:t>
            </a:r>
            <a:r>
              <a:rPr lang="fr-FR" dirty="0" smtClean="0"/>
              <a:t>40% à </a:t>
            </a:r>
            <a:r>
              <a:rPr lang="fr-FR" dirty="0"/>
              <a:t>18h00.</a:t>
            </a:r>
          </a:p>
          <a:p>
            <a:endParaRPr lang="fr-FR" dirty="0"/>
          </a:p>
        </p:txBody>
      </p:sp>
    </p:spTree>
    <p:extLst>
      <p:ext uri="{BB962C8B-B14F-4D97-AF65-F5344CB8AC3E}">
        <p14:creationId xmlns:p14="http://schemas.microsoft.com/office/powerpoint/2010/main" val="417453661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arn(inVertic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barn(inVertic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barn(inVertical)">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barn(inVertical)">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barn(inVertical)">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barn(inVertical)">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barn(inVertical)">
                                      <p:cBhvr>
                                        <p:cTn id="49" dur="500"/>
                                        <p:tgtEl>
                                          <p:spTgt spid="3">
                                            <p:txEl>
                                              <p:pRg st="7" end="7"/>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barn(inVertical)">
                                      <p:cBhvr>
                                        <p:cTn id="5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REGLEMENTS</a:t>
            </a:r>
            <a:endParaRPr lang="fr-FR" dirty="0"/>
          </a:p>
        </p:txBody>
      </p:sp>
      <p:sp>
        <p:nvSpPr>
          <p:cNvPr id="3" name="Espace réservé du contenu 2"/>
          <p:cNvSpPr>
            <a:spLocks noGrp="1"/>
          </p:cNvSpPr>
          <p:nvPr>
            <p:ph idx="1"/>
          </p:nvPr>
        </p:nvSpPr>
        <p:spPr/>
        <p:txBody>
          <a:bodyPr/>
          <a:lstStyle/>
          <a:p>
            <a:r>
              <a:rPr lang="fr-FR" dirty="0" smtClean="0"/>
              <a:t>Règlement intérieur (inchangé)</a:t>
            </a:r>
          </a:p>
          <a:p>
            <a:r>
              <a:rPr lang="fr-FR" dirty="0" smtClean="0"/>
              <a:t>Charte Internet</a:t>
            </a:r>
          </a:p>
          <a:p>
            <a:r>
              <a:rPr lang="fr-FR" dirty="0" smtClean="0"/>
              <a:t>Charte de la laïcité</a:t>
            </a:r>
          </a:p>
          <a:p>
            <a:r>
              <a:rPr lang="fr-FR" dirty="0" smtClean="0"/>
              <a:t>PPMS</a:t>
            </a:r>
          </a:p>
          <a:p>
            <a:r>
              <a:rPr lang="fr-FR" dirty="0" smtClean="0"/>
              <a:t>Exercice « Vigilance Attentats »</a:t>
            </a:r>
            <a:endParaRPr lang="fr-FR" dirty="0"/>
          </a:p>
        </p:txBody>
      </p:sp>
    </p:spTree>
    <p:extLst>
      <p:ext uri="{BB962C8B-B14F-4D97-AF65-F5344CB8AC3E}">
        <p14:creationId xmlns:p14="http://schemas.microsoft.com/office/powerpoint/2010/main" val="71027454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Vertical)">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arn(inVertical)">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arn(inVertical)">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arn(inVertical)">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arn(inVertical)">
                                      <p:cBhvr>
                                        <p:cTn id="3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1833</TotalTime>
  <Words>1327</Words>
  <Application>Microsoft Office PowerPoint</Application>
  <PresentationFormat>Affichage à l'écran (4:3)</PresentationFormat>
  <Paragraphs>219</Paragraphs>
  <Slides>24</Slides>
  <Notes>3</Notes>
  <HiddenSlides>1</HiddenSlides>
  <MMClips>0</MMClips>
  <ScaleCrop>false</ScaleCrop>
  <HeadingPairs>
    <vt:vector size="8" baseType="variant">
      <vt:variant>
        <vt:lpstr>Polices utilisées</vt:lpstr>
      </vt:variant>
      <vt:variant>
        <vt:i4>2</vt:i4>
      </vt:variant>
      <vt:variant>
        <vt:lpstr>Thème</vt:lpstr>
      </vt:variant>
      <vt:variant>
        <vt:i4>1</vt:i4>
      </vt:variant>
      <vt:variant>
        <vt:lpstr>Serveurs OLE incorporés</vt:lpstr>
      </vt:variant>
      <vt:variant>
        <vt:i4>1</vt:i4>
      </vt:variant>
      <vt:variant>
        <vt:lpstr>Titres des diapositives</vt:lpstr>
      </vt:variant>
      <vt:variant>
        <vt:i4>24</vt:i4>
      </vt:variant>
    </vt:vector>
  </HeadingPairs>
  <TitlesOfParts>
    <vt:vector size="28" baseType="lpstr">
      <vt:lpstr>Arial</vt:lpstr>
      <vt:lpstr>Calibri</vt:lpstr>
      <vt:lpstr>Thème Office</vt:lpstr>
      <vt:lpstr>Document</vt:lpstr>
      <vt:lpstr> Conseil d’école n°1  Ecole Elémentaire d’Application JULES FERRY Section Internationale 17 novembre 2017  </vt:lpstr>
      <vt:lpstr>Compte-rendu</vt:lpstr>
      <vt:lpstr>Ordre du jour</vt:lpstr>
      <vt:lpstr>Effectifs au 17 novembre 2017</vt:lpstr>
      <vt:lpstr> Autres enseignants intervenant à l’école </vt:lpstr>
      <vt:lpstr>Enseignement des langues</vt:lpstr>
      <vt:lpstr>Référent périscolaire</vt:lpstr>
      <vt:lpstr>Effectifs Hors temps scolaire (donnés par M.Noirvache)</vt:lpstr>
      <vt:lpstr>REGLEMENTS</vt:lpstr>
      <vt:lpstr>P.P.M.S., Alerte Vigilance Attentats et Charte de la laïcité</vt:lpstr>
      <vt:lpstr>Règlement intérieur</vt:lpstr>
      <vt:lpstr>Présentation PowerPoint</vt:lpstr>
      <vt:lpstr>Présentation PowerPoint</vt:lpstr>
      <vt:lpstr>Charte de la laïcité</vt:lpstr>
      <vt:lpstr>Présentation PowerPoint</vt:lpstr>
      <vt:lpstr>Projets</vt:lpstr>
      <vt:lpstr>Projets (suite)</vt:lpstr>
      <vt:lpstr> Travaux</vt:lpstr>
      <vt:lpstr>COOPERATIVE</vt:lpstr>
      <vt:lpstr>Organisation du temps scolaire</vt:lpstr>
      <vt:lpstr>Questions diverses</vt:lpstr>
      <vt:lpstr>Présentation PowerPoint</vt:lpstr>
      <vt:lpstr>lllL</vt:lpstr>
      <vt:lpstr>Dates à retenir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Conseil d’école  6 novembre 2015</dc:title>
  <dc:creator>prim-ferry</dc:creator>
  <cp:lastModifiedBy>Direction</cp:lastModifiedBy>
  <cp:revision>231</cp:revision>
  <cp:lastPrinted>2016-11-07T12:41:12Z</cp:lastPrinted>
  <dcterms:created xsi:type="dcterms:W3CDTF">2015-11-06T08:18:02Z</dcterms:created>
  <dcterms:modified xsi:type="dcterms:W3CDTF">2017-12-04T08:32:10Z</dcterms:modified>
</cp:coreProperties>
</file>