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89" r:id="rId3"/>
    <p:sldId id="281" r:id="rId4"/>
    <p:sldId id="257" r:id="rId5"/>
    <p:sldId id="282" r:id="rId6"/>
    <p:sldId id="266" r:id="rId7"/>
    <p:sldId id="259" r:id="rId8"/>
    <p:sldId id="260" r:id="rId9"/>
    <p:sldId id="273" r:id="rId10"/>
    <p:sldId id="284" r:id="rId11"/>
    <p:sldId id="274" r:id="rId12"/>
    <p:sldId id="279" r:id="rId13"/>
    <p:sldId id="280" r:id="rId14"/>
    <p:sldId id="272" r:id="rId15"/>
    <p:sldId id="286" r:id="rId16"/>
    <p:sldId id="270" r:id="rId17"/>
    <p:sldId id="271" r:id="rId18"/>
    <p:sldId id="269" r:id="rId19"/>
    <p:sldId id="267" r:id="rId20"/>
    <p:sldId id="285" r:id="rId21"/>
    <p:sldId id="261" r:id="rId22"/>
    <p:sldId id="277" r:id="rId23"/>
    <p:sldId id="291" r:id="rId24"/>
    <p:sldId id="268" r:id="rId25"/>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39" autoAdjust="0"/>
  </p:normalViewPr>
  <p:slideViewPr>
    <p:cSldViewPr>
      <p:cViewPr varScale="1">
        <p:scale>
          <a:sx n="110" d="100"/>
          <a:sy n="110" d="100"/>
        </p:scale>
        <p:origin x="164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058"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8BFB8D7-C440-4732-BEFA-2D14D33ED63E}" type="datetimeFigureOut">
              <a:rPr lang="fr-FR" smtClean="0"/>
              <a:pPr/>
              <a:t>04/12/2017</a:t>
            </a:fld>
            <a:endParaRPr lang="fr-FR"/>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D0C8B36-8FF5-4670-945E-AD5B2C763460}" type="slidenum">
              <a:rPr lang="fr-FR" smtClean="0"/>
              <a:pPr/>
              <a:t>‹N°›</a:t>
            </a:fld>
            <a:endParaRPr lang="fr-FR"/>
          </a:p>
        </p:txBody>
      </p:sp>
    </p:spTree>
    <p:extLst>
      <p:ext uri="{BB962C8B-B14F-4D97-AF65-F5344CB8AC3E}">
        <p14:creationId xmlns:p14="http://schemas.microsoft.com/office/powerpoint/2010/main" val="2322867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D0C8B36-8FF5-4670-945E-AD5B2C763460}" type="slidenum">
              <a:rPr lang="fr-FR" smtClean="0"/>
              <a:pPr/>
              <a:t>1</a:t>
            </a:fld>
            <a:endParaRPr lang="fr-FR"/>
          </a:p>
        </p:txBody>
      </p:sp>
    </p:spTree>
    <p:extLst>
      <p:ext uri="{BB962C8B-B14F-4D97-AF65-F5344CB8AC3E}">
        <p14:creationId xmlns:p14="http://schemas.microsoft.com/office/powerpoint/2010/main" val="2512057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D0C8B36-8FF5-4670-945E-AD5B2C763460}" type="slidenum">
              <a:rPr lang="fr-FR" smtClean="0"/>
              <a:pPr/>
              <a:t>13</a:t>
            </a:fld>
            <a:endParaRPr lang="fr-FR"/>
          </a:p>
        </p:txBody>
      </p:sp>
    </p:spTree>
    <p:extLst>
      <p:ext uri="{BB962C8B-B14F-4D97-AF65-F5344CB8AC3E}">
        <p14:creationId xmlns:p14="http://schemas.microsoft.com/office/powerpoint/2010/main" val="3058748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D0C8B36-8FF5-4670-945E-AD5B2C763460}" type="slidenum">
              <a:rPr lang="fr-FR" smtClean="0"/>
              <a:pPr/>
              <a:t>16</a:t>
            </a:fld>
            <a:endParaRPr lang="fr-FR"/>
          </a:p>
        </p:txBody>
      </p:sp>
    </p:spTree>
    <p:extLst>
      <p:ext uri="{BB962C8B-B14F-4D97-AF65-F5344CB8AC3E}">
        <p14:creationId xmlns:p14="http://schemas.microsoft.com/office/powerpoint/2010/main" val="77643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2A9437F-69F3-4DB2-A0FA-474FA898C5DA}" type="datetimeFigureOut">
              <a:rPr lang="fr-FR" smtClean="0"/>
              <a:pPr/>
              <a:t>04/12/2017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9F2256-AD9F-46D7-9A63-1B50153428C6}" type="slidenum">
              <a:rPr lang="fr-FR" smtClean="0"/>
              <a:pPr/>
              <a:t>‹N°›</a:t>
            </a:fld>
            <a:endParaRPr lang="fr-FR"/>
          </a:p>
        </p:txBody>
      </p:sp>
    </p:spTree>
    <p:extLst>
      <p:ext uri="{BB962C8B-B14F-4D97-AF65-F5344CB8AC3E}">
        <p14:creationId xmlns:p14="http://schemas.microsoft.com/office/powerpoint/2010/main" val="2016130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2A9437F-69F3-4DB2-A0FA-474FA898C5DA}" type="datetimeFigureOut">
              <a:rPr lang="fr-FR" smtClean="0"/>
              <a:pPr/>
              <a:t>04/12/2017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9F2256-AD9F-46D7-9A63-1B50153428C6}" type="slidenum">
              <a:rPr lang="fr-FR" smtClean="0"/>
              <a:pPr/>
              <a:t>‹N°›</a:t>
            </a:fld>
            <a:endParaRPr lang="fr-FR"/>
          </a:p>
        </p:txBody>
      </p:sp>
    </p:spTree>
    <p:extLst>
      <p:ext uri="{BB962C8B-B14F-4D97-AF65-F5344CB8AC3E}">
        <p14:creationId xmlns:p14="http://schemas.microsoft.com/office/powerpoint/2010/main" val="2416479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2A9437F-69F3-4DB2-A0FA-474FA898C5DA}" type="datetimeFigureOut">
              <a:rPr lang="fr-FR" smtClean="0"/>
              <a:pPr/>
              <a:t>04/12/2017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9F2256-AD9F-46D7-9A63-1B50153428C6}" type="slidenum">
              <a:rPr lang="fr-FR" smtClean="0"/>
              <a:pPr/>
              <a:t>‹N°›</a:t>
            </a:fld>
            <a:endParaRPr lang="fr-FR"/>
          </a:p>
        </p:txBody>
      </p:sp>
    </p:spTree>
    <p:extLst>
      <p:ext uri="{BB962C8B-B14F-4D97-AF65-F5344CB8AC3E}">
        <p14:creationId xmlns:p14="http://schemas.microsoft.com/office/powerpoint/2010/main" val="4030574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2A9437F-69F3-4DB2-A0FA-474FA898C5DA}" type="datetimeFigureOut">
              <a:rPr lang="fr-FR" smtClean="0"/>
              <a:pPr/>
              <a:t>04/12/2017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9F2256-AD9F-46D7-9A63-1B50153428C6}" type="slidenum">
              <a:rPr lang="fr-FR" smtClean="0"/>
              <a:pPr/>
              <a:t>‹N°›</a:t>
            </a:fld>
            <a:endParaRPr lang="fr-FR"/>
          </a:p>
        </p:txBody>
      </p:sp>
    </p:spTree>
    <p:extLst>
      <p:ext uri="{BB962C8B-B14F-4D97-AF65-F5344CB8AC3E}">
        <p14:creationId xmlns:p14="http://schemas.microsoft.com/office/powerpoint/2010/main" val="179345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2A9437F-69F3-4DB2-A0FA-474FA898C5DA}" type="datetimeFigureOut">
              <a:rPr lang="fr-FR" smtClean="0"/>
              <a:pPr/>
              <a:t>04/12/2017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9F2256-AD9F-46D7-9A63-1B50153428C6}" type="slidenum">
              <a:rPr lang="fr-FR" smtClean="0"/>
              <a:pPr/>
              <a:t>‹N°›</a:t>
            </a:fld>
            <a:endParaRPr lang="fr-FR"/>
          </a:p>
        </p:txBody>
      </p:sp>
    </p:spTree>
    <p:extLst>
      <p:ext uri="{BB962C8B-B14F-4D97-AF65-F5344CB8AC3E}">
        <p14:creationId xmlns:p14="http://schemas.microsoft.com/office/powerpoint/2010/main" val="3059710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2A9437F-69F3-4DB2-A0FA-474FA898C5DA}" type="datetimeFigureOut">
              <a:rPr lang="fr-FR" smtClean="0"/>
              <a:pPr/>
              <a:t>04/12/2017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9F2256-AD9F-46D7-9A63-1B50153428C6}" type="slidenum">
              <a:rPr lang="fr-FR" smtClean="0"/>
              <a:pPr/>
              <a:t>‹N°›</a:t>
            </a:fld>
            <a:endParaRPr lang="fr-FR"/>
          </a:p>
        </p:txBody>
      </p:sp>
    </p:spTree>
    <p:extLst>
      <p:ext uri="{BB962C8B-B14F-4D97-AF65-F5344CB8AC3E}">
        <p14:creationId xmlns:p14="http://schemas.microsoft.com/office/powerpoint/2010/main" val="487834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2A9437F-69F3-4DB2-A0FA-474FA898C5DA}" type="datetimeFigureOut">
              <a:rPr lang="fr-FR" smtClean="0"/>
              <a:pPr/>
              <a:t>04/12/2017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C9F2256-AD9F-46D7-9A63-1B50153428C6}" type="slidenum">
              <a:rPr lang="fr-FR" smtClean="0"/>
              <a:pPr/>
              <a:t>‹N°›</a:t>
            </a:fld>
            <a:endParaRPr lang="fr-FR"/>
          </a:p>
        </p:txBody>
      </p:sp>
    </p:spTree>
    <p:extLst>
      <p:ext uri="{BB962C8B-B14F-4D97-AF65-F5344CB8AC3E}">
        <p14:creationId xmlns:p14="http://schemas.microsoft.com/office/powerpoint/2010/main" val="2748628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2A9437F-69F3-4DB2-A0FA-474FA898C5DA}" type="datetimeFigureOut">
              <a:rPr lang="fr-FR" smtClean="0"/>
              <a:pPr/>
              <a:t>04/12/2017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C9F2256-AD9F-46D7-9A63-1B50153428C6}" type="slidenum">
              <a:rPr lang="fr-FR" smtClean="0"/>
              <a:pPr/>
              <a:t>‹N°›</a:t>
            </a:fld>
            <a:endParaRPr lang="fr-FR"/>
          </a:p>
        </p:txBody>
      </p:sp>
    </p:spTree>
    <p:extLst>
      <p:ext uri="{BB962C8B-B14F-4D97-AF65-F5344CB8AC3E}">
        <p14:creationId xmlns:p14="http://schemas.microsoft.com/office/powerpoint/2010/main" val="135083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2A9437F-69F3-4DB2-A0FA-474FA898C5DA}" type="datetimeFigureOut">
              <a:rPr lang="fr-FR" smtClean="0"/>
              <a:pPr/>
              <a:t>04/12/2017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C9F2256-AD9F-46D7-9A63-1B50153428C6}" type="slidenum">
              <a:rPr lang="fr-FR" smtClean="0"/>
              <a:pPr/>
              <a:t>‹N°›</a:t>
            </a:fld>
            <a:endParaRPr lang="fr-FR"/>
          </a:p>
        </p:txBody>
      </p:sp>
    </p:spTree>
    <p:extLst>
      <p:ext uri="{BB962C8B-B14F-4D97-AF65-F5344CB8AC3E}">
        <p14:creationId xmlns:p14="http://schemas.microsoft.com/office/powerpoint/2010/main" val="2039923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2A9437F-69F3-4DB2-A0FA-474FA898C5DA}" type="datetimeFigureOut">
              <a:rPr lang="fr-FR" smtClean="0"/>
              <a:pPr/>
              <a:t>04/12/2017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9F2256-AD9F-46D7-9A63-1B50153428C6}" type="slidenum">
              <a:rPr lang="fr-FR" smtClean="0"/>
              <a:pPr/>
              <a:t>‹N°›</a:t>
            </a:fld>
            <a:endParaRPr lang="fr-FR"/>
          </a:p>
        </p:txBody>
      </p:sp>
    </p:spTree>
    <p:extLst>
      <p:ext uri="{BB962C8B-B14F-4D97-AF65-F5344CB8AC3E}">
        <p14:creationId xmlns:p14="http://schemas.microsoft.com/office/powerpoint/2010/main" val="347053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2A9437F-69F3-4DB2-A0FA-474FA898C5DA}" type="datetimeFigureOut">
              <a:rPr lang="fr-FR" smtClean="0"/>
              <a:pPr/>
              <a:t>04/12/2017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9F2256-AD9F-46D7-9A63-1B50153428C6}" type="slidenum">
              <a:rPr lang="fr-FR" smtClean="0"/>
              <a:pPr/>
              <a:t>‹N°›</a:t>
            </a:fld>
            <a:endParaRPr lang="fr-FR"/>
          </a:p>
        </p:txBody>
      </p:sp>
    </p:spTree>
    <p:extLst>
      <p:ext uri="{BB962C8B-B14F-4D97-AF65-F5344CB8AC3E}">
        <p14:creationId xmlns:p14="http://schemas.microsoft.com/office/powerpoint/2010/main" val="3264355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A9437F-69F3-4DB2-A0FA-474FA898C5DA}" type="datetimeFigureOut">
              <a:rPr lang="fr-FR" smtClean="0"/>
              <a:pPr/>
              <a:t>04/12/2017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9F2256-AD9F-46D7-9A63-1B50153428C6}" type="slidenum">
              <a:rPr lang="fr-FR" smtClean="0"/>
              <a:pPr/>
              <a:t>‹N°›</a:t>
            </a:fld>
            <a:endParaRPr lang="fr-FR"/>
          </a:p>
        </p:txBody>
      </p:sp>
    </p:spTree>
    <p:extLst>
      <p:ext uri="{BB962C8B-B14F-4D97-AF65-F5344CB8AC3E}">
        <p14:creationId xmlns:p14="http://schemas.microsoft.com/office/powerpoint/2010/main" val="1943510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Document_Microsoft_Word_97_-_20031.doc"/></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620688"/>
            <a:ext cx="8640960" cy="3960439"/>
          </a:xfrm>
        </p:spPr>
        <p:txBody>
          <a:bodyPr>
            <a:normAutofit fontScale="90000"/>
          </a:bodyPr>
          <a:lstStyle/>
          <a:p>
            <a:r>
              <a:rPr lang="fr-FR" dirty="0" smtClean="0"/>
              <a:t/>
            </a:r>
            <a:br>
              <a:rPr lang="fr-FR" dirty="0" smtClean="0"/>
            </a:br>
            <a:r>
              <a:rPr lang="fr-FR" dirty="0" smtClean="0"/>
              <a:t>Conseil d’école n°1</a:t>
            </a:r>
            <a:br>
              <a:rPr lang="fr-FR" dirty="0" smtClean="0"/>
            </a:br>
            <a:r>
              <a:rPr lang="fr-FR" dirty="0" smtClean="0"/>
              <a:t/>
            </a:r>
            <a:br>
              <a:rPr lang="fr-FR" dirty="0" smtClean="0"/>
            </a:br>
            <a:r>
              <a:rPr lang="fr-FR" b="1" dirty="0" smtClean="0"/>
              <a:t>Ecole Elémentaire d’Application</a:t>
            </a:r>
            <a:br>
              <a:rPr lang="fr-FR" b="1" dirty="0" smtClean="0"/>
            </a:br>
            <a:r>
              <a:rPr lang="fr-FR" b="1" dirty="0" smtClean="0"/>
              <a:t>JULES FERRY</a:t>
            </a:r>
            <a:br>
              <a:rPr lang="fr-FR" b="1" dirty="0" smtClean="0"/>
            </a:br>
            <a:r>
              <a:rPr lang="fr-FR" b="1" dirty="0" smtClean="0"/>
              <a:t>Section Internationale</a:t>
            </a:r>
            <a:r>
              <a:rPr lang="fr-FR" dirty="0" smtClean="0"/>
              <a:t/>
            </a:r>
            <a:br>
              <a:rPr lang="fr-FR" dirty="0" smtClean="0"/>
            </a:br>
            <a:r>
              <a:rPr lang="fr-FR" dirty="0"/>
              <a:t>17 novembre 2017 </a:t>
            </a:r>
            <a:r>
              <a:rPr lang="fr-FR" dirty="0" smtClean="0"/>
              <a:t/>
            </a:r>
            <a:br>
              <a:rPr lang="fr-FR" dirty="0" smtClean="0"/>
            </a:br>
            <a:endParaRPr lang="fr-FR" dirty="0"/>
          </a:p>
        </p:txBody>
      </p:sp>
    </p:spTree>
    <p:extLst>
      <p:ext uri="{BB962C8B-B14F-4D97-AF65-F5344CB8AC3E}">
        <p14:creationId xmlns:p14="http://schemas.microsoft.com/office/powerpoint/2010/main" val="319420363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dirty="0" smtClean="0"/>
              <a:t>P.P.M.S., Alerte Vigilance Attentats et Charte de la laïcité</a:t>
            </a:r>
            <a:endParaRPr lang="fr-FR" b="1" dirty="0"/>
          </a:p>
        </p:txBody>
      </p:sp>
      <p:sp>
        <p:nvSpPr>
          <p:cNvPr id="3" name="Espace réservé du contenu 2"/>
          <p:cNvSpPr>
            <a:spLocks noGrp="1"/>
          </p:cNvSpPr>
          <p:nvPr>
            <p:ph idx="1"/>
          </p:nvPr>
        </p:nvSpPr>
        <p:spPr/>
        <p:txBody>
          <a:bodyPr>
            <a:normAutofit/>
          </a:bodyPr>
          <a:lstStyle/>
          <a:p>
            <a:pPr algn="just"/>
            <a:r>
              <a:rPr lang="fr-FR" sz="2400" dirty="0" smtClean="0"/>
              <a:t>3 exercices différents vont être effectués au cours de l’année (alerte vigilance attentats, mise en confinement PPMS et alerte incendie). Les parents seront destinataires d’une note d’information leur indiquant les mesures à suivre en cas d’alerte, pour la mise en confinement.</a:t>
            </a:r>
          </a:p>
          <a:p>
            <a:pPr algn="just"/>
            <a:r>
              <a:rPr lang="fr-FR" sz="2400" dirty="0" smtClean="0"/>
              <a:t>Les élèves ont été formés et informés en classe sur le risque « attentats ». Un exercice de confinement en classe a été effectué le 16/10/17. Les élèves ont été prévenus par un signal sonore (sonnerie d’une durée de 20s).</a:t>
            </a:r>
          </a:p>
          <a:p>
            <a:pPr algn="just"/>
            <a:r>
              <a:rPr lang="fr-FR" sz="2400" dirty="0" smtClean="0"/>
              <a:t>La charte de la laïcité sera distribuée à chaque élève et travaillée en classe, sous diverses formes. </a:t>
            </a:r>
          </a:p>
          <a:p>
            <a:endParaRPr lang="fr-FR" sz="2400" dirty="0" smtClean="0"/>
          </a:p>
          <a:p>
            <a:endParaRPr lang="fr-FR" sz="2400" dirty="0" smtClean="0"/>
          </a:p>
          <a:p>
            <a:endParaRPr lang="fr-FR" sz="2400" dirty="0" smtClean="0"/>
          </a:p>
          <a:p>
            <a:endParaRPr lang="fr-FR" sz="24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16632"/>
            <a:ext cx="8229600" cy="922114"/>
          </a:xfrm>
        </p:spPr>
        <p:txBody>
          <a:bodyPr/>
          <a:lstStyle/>
          <a:p>
            <a:r>
              <a:rPr lang="fr-FR" dirty="0" smtClean="0"/>
              <a:t>Règlement intérieur</a:t>
            </a:r>
            <a:endParaRPr lang="fr-FR" dirty="0"/>
          </a:p>
        </p:txBody>
      </p:sp>
      <p:sp>
        <p:nvSpPr>
          <p:cNvPr id="3" name="Espace réservé du contenu 2"/>
          <p:cNvSpPr>
            <a:spLocks noGrp="1"/>
          </p:cNvSpPr>
          <p:nvPr>
            <p:ph idx="1"/>
          </p:nvPr>
        </p:nvSpPr>
        <p:spPr/>
        <p:txBody>
          <a:bodyPr/>
          <a:lstStyle/>
          <a:p>
            <a:endParaRPr lang="fr-FR" dirty="0"/>
          </a:p>
        </p:txBody>
      </p:sp>
      <p:graphicFrame>
        <p:nvGraphicFramePr>
          <p:cNvPr id="5" name="Objet 4"/>
          <p:cNvGraphicFramePr>
            <a:graphicFrameLocks noChangeAspect="1"/>
          </p:cNvGraphicFramePr>
          <p:nvPr>
            <p:extLst>
              <p:ext uri="{D42A27DB-BD31-4B8C-83A1-F6EECF244321}">
                <p14:modId xmlns:p14="http://schemas.microsoft.com/office/powerpoint/2010/main" val="2092410280"/>
              </p:ext>
            </p:extLst>
          </p:nvPr>
        </p:nvGraphicFramePr>
        <p:xfrm>
          <a:off x="251520" y="836712"/>
          <a:ext cx="8575675" cy="5765800"/>
        </p:xfrm>
        <a:graphic>
          <a:graphicData uri="http://schemas.openxmlformats.org/presentationml/2006/ole">
            <mc:AlternateContent xmlns:mc="http://schemas.openxmlformats.org/markup-compatibility/2006">
              <mc:Choice xmlns:v="urn:schemas-microsoft-com:vml" Requires="v">
                <p:oleObj spid="_x0000_s4204" name="Document" r:id="rId4" imgW="10250042" imgH="6914987" progId="Word.Document.8">
                  <p:embed/>
                </p:oleObj>
              </mc:Choice>
              <mc:Fallback>
                <p:oleObj name="Document" r:id="rId4" imgW="10250042" imgH="6914987" progId="Word.Document.8">
                  <p:embed/>
                  <p:pic>
                    <p:nvPicPr>
                      <p:cNvPr id="0" name="Picture 1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836712"/>
                        <a:ext cx="8575675" cy="576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2680691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60648"/>
            <a:ext cx="8748040"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97685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animEffect transition="in" filter="fade">
                                      <p:cBhvr>
                                        <p:cTn id="9"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3" y="476672"/>
            <a:ext cx="8787198" cy="5885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2996952"/>
            <a:ext cx="3528392"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160591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p:cTn id="7" dur="500" fill="hold"/>
                                        <p:tgtEl>
                                          <p:spTgt spid="6148"/>
                                        </p:tgtEl>
                                        <p:attrNameLst>
                                          <p:attrName>ppt_w</p:attrName>
                                        </p:attrNameLst>
                                      </p:cBhvr>
                                      <p:tavLst>
                                        <p:tav tm="0">
                                          <p:val>
                                            <p:fltVal val="0"/>
                                          </p:val>
                                        </p:tav>
                                        <p:tav tm="100000">
                                          <p:val>
                                            <p:strVal val="#ppt_w"/>
                                          </p:val>
                                        </p:tav>
                                      </p:tavLst>
                                    </p:anim>
                                    <p:anim calcmode="lin" valueType="num">
                                      <p:cBhvr>
                                        <p:cTn id="8" dur="500" fill="hold"/>
                                        <p:tgtEl>
                                          <p:spTgt spid="6148"/>
                                        </p:tgtEl>
                                        <p:attrNameLst>
                                          <p:attrName>ppt_h</p:attrName>
                                        </p:attrNameLst>
                                      </p:cBhvr>
                                      <p:tavLst>
                                        <p:tav tm="0">
                                          <p:val>
                                            <p:fltVal val="0"/>
                                          </p:val>
                                        </p:tav>
                                        <p:tav tm="100000">
                                          <p:val>
                                            <p:strVal val="#ppt_h"/>
                                          </p:val>
                                        </p:tav>
                                      </p:tavLst>
                                    </p:anim>
                                    <p:animEffect transition="in" filter="fade">
                                      <p:cBhvr>
                                        <p:cTn id="9"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346050"/>
          </a:xfrm>
        </p:spPr>
        <p:txBody>
          <a:bodyPr>
            <a:noAutofit/>
          </a:bodyPr>
          <a:lstStyle/>
          <a:p>
            <a:r>
              <a:rPr lang="fr-FR" sz="2000" b="1" dirty="0" smtClean="0">
                <a:effectLst>
                  <a:outerShdw blurRad="38100" dist="38100" dir="2700000" algn="tl">
                    <a:srgbClr val="000000">
                      <a:alpha val="43137"/>
                    </a:srgbClr>
                  </a:outerShdw>
                </a:effectLst>
              </a:rPr>
              <a:t>Charte de la laïcité</a:t>
            </a:r>
            <a:endParaRPr lang="fr-FR" sz="2000" b="1"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57200" y="548680"/>
            <a:ext cx="8075240" cy="6048672"/>
          </a:xfrm>
        </p:spPr>
        <p:txBody>
          <a:bodyPr>
            <a:normAutofit fontScale="40000" lnSpcReduction="20000"/>
          </a:bodyPr>
          <a:lstStyle/>
          <a:p>
            <a:r>
              <a:rPr lang="fr-FR" sz="5200" dirty="0" smtClean="0"/>
              <a:t>1</a:t>
            </a:r>
            <a:r>
              <a:rPr lang="fr-FR" sz="5200" b="1" dirty="0" smtClean="0"/>
              <a:t>. La France est une République indivisible, laïque, démocratique et sociale. </a:t>
            </a:r>
            <a:r>
              <a:rPr lang="fr-FR" sz="5200" dirty="0" smtClean="0"/>
              <a:t>Elle assure l'égalité devant la loi, sur l'ensemble de son territoire, de tous les citoyens. Elle respecte toutes les croyances.</a:t>
            </a:r>
          </a:p>
          <a:p>
            <a:r>
              <a:rPr lang="fr-FR" sz="5200" dirty="0" smtClean="0"/>
              <a:t>2. La République laïque organise </a:t>
            </a:r>
            <a:r>
              <a:rPr lang="fr-FR" sz="5200" b="1" dirty="0" smtClean="0"/>
              <a:t>la séparation des religions et de</a:t>
            </a:r>
            <a:r>
              <a:rPr lang="fr-FR" sz="5200" dirty="0" smtClean="0"/>
              <a:t> </a:t>
            </a:r>
            <a:r>
              <a:rPr lang="fr-FR" sz="5200" b="1" dirty="0" smtClean="0"/>
              <a:t>l'État.</a:t>
            </a:r>
            <a:r>
              <a:rPr lang="fr-FR" sz="5200" dirty="0" smtClean="0"/>
              <a:t> L'État est neutre à l'égard des convictions religieuses ou spirituelles. Il n'y a pas de religion d'État.</a:t>
            </a:r>
          </a:p>
          <a:p>
            <a:r>
              <a:rPr lang="fr-FR" sz="5200" dirty="0" smtClean="0"/>
              <a:t>3. La laïcité garantit </a:t>
            </a:r>
            <a:r>
              <a:rPr lang="fr-FR" sz="5200" b="1" dirty="0" smtClean="0"/>
              <a:t>la liberté de conscience</a:t>
            </a:r>
            <a:r>
              <a:rPr lang="fr-FR" sz="5200" dirty="0" smtClean="0"/>
              <a:t> à tous. </a:t>
            </a:r>
            <a:r>
              <a:rPr lang="fr-FR" sz="5200" b="1" dirty="0" smtClean="0"/>
              <a:t>Chacun est libre de croire ou de ne pas croire. </a:t>
            </a:r>
            <a:r>
              <a:rPr lang="fr-FR" sz="5200" dirty="0" smtClean="0"/>
              <a:t>Elle permet la libre expression de ses convictions, dans le respect de celles d'autrui et dans les limites de l'ordre public.</a:t>
            </a:r>
          </a:p>
          <a:p>
            <a:r>
              <a:rPr lang="fr-FR" sz="5200" dirty="0" smtClean="0"/>
              <a:t>4. La laïcité permet l'exercice de la citoyenneté, en conciliant </a:t>
            </a:r>
            <a:r>
              <a:rPr lang="fr-FR" sz="5200" b="1" dirty="0" smtClean="0"/>
              <a:t>la liberté de chacun </a:t>
            </a:r>
            <a:r>
              <a:rPr lang="fr-FR" sz="5200" dirty="0" smtClean="0"/>
              <a:t>avec</a:t>
            </a:r>
            <a:r>
              <a:rPr lang="fr-FR" sz="5200" b="1" dirty="0" smtClean="0"/>
              <a:t> l'égalité et la fraternité de tous</a:t>
            </a:r>
            <a:r>
              <a:rPr lang="fr-FR" sz="5200" dirty="0" smtClean="0"/>
              <a:t> dans le souci de l'intérêt général</a:t>
            </a:r>
            <a:r>
              <a:rPr lang="fr-FR" sz="5200" b="1" dirty="0" smtClean="0"/>
              <a:t>.</a:t>
            </a:r>
            <a:endParaRPr lang="fr-FR" sz="5200" dirty="0" smtClean="0"/>
          </a:p>
          <a:p>
            <a:r>
              <a:rPr lang="fr-FR" sz="5200" dirty="0" smtClean="0"/>
              <a:t>5. La République assure dans les établissements scolaires le respect de chacun de ces principes.</a:t>
            </a:r>
            <a:r>
              <a:rPr lang="fr-FR" sz="5200" b="1" dirty="0" smtClean="0"/>
              <a:t> </a:t>
            </a:r>
            <a:r>
              <a:rPr lang="fr-FR" sz="5200" dirty="0" smtClean="0"/>
              <a:t> </a:t>
            </a:r>
          </a:p>
          <a:p>
            <a:r>
              <a:rPr lang="fr-FR" sz="5200" dirty="0" smtClean="0"/>
              <a:t>6. La laïcité de l'École offre aux élèves les conditions pour forger leur personnalité, exercer leur libre arbitre et faire l'apprentissage de la citoyenneté. </a:t>
            </a:r>
            <a:r>
              <a:rPr lang="fr-FR" sz="5200" b="1" dirty="0" smtClean="0"/>
              <a:t>Elle les protège de tout prosélytisme et de toute pression</a:t>
            </a:r>
            <a:r>
              <a:rPr lang="fr-FR" sz="5200" dirty="0" smtClean="0"/>
              <a:t> qui les empêcheraient de faire leurs propres choix.</a:t>
            </a:r>
            <a:r>
              <a:rPr lang="fr-FR" sz="5200" b="1" dirty="0" smtClean="0"/>
              <a:t> </a:t>
            </a:r>
            <a:endParaRPr lang="fr-FR" sz="5200" dirty="0" smtClean="0"/>
          </a:p>
          <a:p>
            <a:r>
              <a:rPr lang="fr-FR" sz="5200" dirty="0" smtClean="0"/>
              <a:t>7. La laïcité assure aux élèves l'accès à </a:t>
            </a:r>
            <a:r>
              <a:rPr lang="fr-FR" sz="5200" b="1" dirty="0" smtClean="0"/>
              <a:t>une culture commune et partagée.</a:t>
            </a:r>
            <a:endParaRPr lang="fr-FR" sz="5200" dirty="0" smtClean="0"/>
          </a:p>
          <a:p>
            <a:endParaRPr lang="fr-FR" dirty="0"/>
          </a:p>
        </p:txBody>
      </p:sp>
    </p:spTree>
    <p:extLst>
      <p:ext uri="{BB962C8B-B14F-4D97-AF65-F5344CB8AC3E}">
        <p14:creationId xmlns:p14="http://schemas.microsoft.com/office/powerpoint/2010/main" val="384907612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597352"/>
          </a:xfrm>
        </p:spPr>
        <p:txBody>
          <a:bodyPr>
            <a:noAutofit/>
          </a:bodyPr>
          <a:lstStyle/>
          <a:p>
            <a:pPr lvl="0"/>
            <a:r>
              <a:rPr lang="fr-FR" sz="1600" dirty="0">
                <a:solidFill>
                  <a:prstClr val="black"/>
                </a:solidFill>
              </a:rPr>
              <a:t>8. La laïcité permet l'exercice de la </a:t>
            </a:r>
            <a:r>
              <a:rPr lang="fr-FR" sz="1600" b="1" dirty="0">
                <a:solidFill>
                  <a:prstClr val="black"/>
                </a:solidFill>
              </a:rPr>
              <a:t>liberté d'expression</a:t>
            </a:r>
            <a:r>
              <a:rPr lang="fr-FR" sz="1600" dirty="0">
                <a:solidFill>
                  <a:prstClr val="black"/>
                </a:solidFill>
              </a:rPr>
              <a:t> des élèves dans la limite du bon fonctionnement de l'École comme du respect des valeurs républicaines et du </a:t>
            </a:r>
            <a:r>
              <a:rPr lang="fr-FR" sz="1600" b="1" dirty="0">
                <a:solidFill>
                  <a:prstClr val="black"/>
                </a:solidFill>
              </a:rPr>
              <a:t>pluralisme des convictions.</a:t>
            </a:r>
            <a:endParaRPr lang="fr-FR" sz="1600" dirty="0">
              <a:solidFill>
                <a:prstClr val="black"/>
              </a:solidFill>
            </a:endParaRPr>
          </a:p>
          <a:p>
            <a:pPr lvl="0"/>
            <a:r>
              <a:rPr lang="fr-FR" sz="1600" dirty="0">
                <a:solidFill>
                  <a:prstClr val="black"/>
                </a:solidFill>
              </a:rPr>
              <a:t>9. La laïcité implique </a:t>
            </a:r>
            <a:r>
              <a:rPr lang="fr-FR" sz="1600" b="1" dirty="0">
                <a:solidFill>
                  <a:prstClr val="black"/>
                </a:solidFill>
              </a:rPr>
              <a:t>le rejet de toutes les violences et de toutes les discriminations</a:t>
            </a:r>
            <a:r>
              <a:rPr lang="fr-FR" sz="1600" dirty="0">
                <a:solidFill>
                  <a:prstClr val="black"/>
                </a:solidFill>
              </a:rPr>
              <a:t>, garantit </a:t>
            </a:r>
            <a:r>
              <a:rPr lang="fr-FR" sz="1600" b="1" dirty="0">
                <a:solidFill>
                  <a:prstClr val="black"/>
                </a:solidFill>
              </a:rPr>
              <a:t>l'égalité entre les filles et les garçons</a:t>
            </a:r>
            <a:r>
              <a:rPr lang="fr-FR" sz="1600" dirty="0">
                <a:solidFill>
                  <a:prstClr val="black"/>
                </a:solidFill>
              </a:rPr>
              <a:t> et repose sur une culture du </a:t>
            </a:r>
            <a:r>
              <a:rPr lang="fr-FR" sz="1600" b="1" dirty="0">
                <a:solidFill>
                  <a:prstClr val="black"/>
                </a:solidFill>
              </a:rPr>
              <a:t>respect</a:t>
            </a:r>
            <a:r>
              <a:rPr lang="fr-FR" sz="1600" dirty="0">
                <a:solidFill>
                  <a:prstClr val="black"/>
                </a:solidFill>
              </a:rPr>
              <a:t> et de la compréhension de l'autre</a:t>
            </a:r>
            <a:r>
              <a:rPr lang="fr-FR" sz="1600" b="1" dirty="0">
                <a:solidFill>
                  <a:prstClr val="black"/>
                </a:solidFill>
              </a:rPr>
              <a:t>.</a:t>
            </a:r>
            <a:endParaRPr lang="fr-FR" sz="1600" dirty="0">
              <a:solidFill>
                <a:prstClr val="black"/>
              </a:solidFill>
            </a:endParaRPr>
          </a:p>
          <a:p>
            <a:pPr lvl="0"/>
            <a:r>
              <a:rPr lang="fr-FR" sz="1600" dirty="0">
                <a:solidFill>
                  <a:prstClr val="black"/>
                </a:solidFill>
              </a:rPr>
              <a:t>10. </a:t>
            </a:r>
            <a:r>
              <a:rPr lang="fr-FR" sz="1600" b="1" dirty="0">
                <a:solidFill>
                  <a:prstClr val="black"/>
                </a:solidFill>
              </a:rPr>
              <a:t>Il appartient à tous les personnels de transmettre aux élèves le sens et la valeur de la laïcité,</a:t>
            </a:r>
            <a:r>
              <a:rPr lang="fr-FR" sz="1600" dirty="0">
                <a:solidFill>
                  <a:prstClr val="black"/>
                </a:solidFill>
              </a:rPr>
              <a:t> ainsi que des autres principes fondamentaux de la République. Ils veillent à leur application dans le cadre scolaire. Il leur revient de porter la présente charte à la connaissance des parents d'élèves.</a:t>
            </a:r>
          </a:p>
          <a:p>
            <a:pPr lvl="0"/>
            <a:r>
              <a:rPr lang="fr-FR" sz="1600" dirty="0">
                <a:solidFill>
                  <a:prstClr val="black"/>
                </a:solidFill>
              </a:rPr>
              <a:t>11. </a:t>
            </a:r>
            <a:r>
              <a:rPr lang="fr-FR" sz="1600" b="1" dirty="0">
                <a:solidFill>
                  <a:prstClr val="black"/>
                </a:solidFill>
              </a:rPr>
              <a:t>Les personnels ont un devoir de stricte neutralité :</a:t>
            </a:r>
            <a:r>
              <a:rPr lang="fr-FR" sz="1600" dirty="0">
                <a:solidFill>
                  <a:prstClr val="black"/>
                </a:solidFill>
              </a:rPr>
              <a:t> ils ne doivent pas manifester leurs convictions politiques ou religieuses dans l'exercice de leurs fonctions.</a:t>
            </a:r>
          </a:p>
          <a:p>
            <a:pPr lvl="0"/>
            <a:r>
              <a:rPr lang="fr-FR" sz="1600" dirty="0">
                <a:solidFill>
                  <a:prstClr val="black"/>
                </a:solidFill>
              </a:rPr>
              <a:t>12.</a:t>
            </a:r>
            <a:r>
              <a:rPr lang="fr-FR" sz="1600" b="1" dirty="0">
                <a:solidFill>
                  <a:prstClr val="black"/>
                </a:solidFill>
              </a:rPr>
              <a:t> Les enseignements sont laïques.</a:t>
            </a:r>
            <a:r>
              <a:rPr lang="fr-FR" sz="1600" dirty="0">
                <a:solidFill>
                  <a:prstClr val="black"/>
                </a:solidFill>
              </a:rPr>
              <a:t> Afin de garantir aux élèves l'ouverture la plus objective possible à la diversité des visions du monde ainsi qu'à l'étendue et à la précision des savoirs, </a:t>
            </a:r>
            <a:r>
              <a:rPr lang="fr-FR" sz="1600" b="1" dirty="0">
                <a:solidFill>
                  <a:prstClr val="black"/>
                </a:solidFill>
              </a:rPr>
              <a:t>aucun sujet n'est a priori exclu du questionnement scientifique et pédagogique.</a:t>
            </a:r>
            <a:r>
              <a:rPr lang="fr-FR" sz="1600" dirty="0">
                <a:solidFill>
                  <a:prstClr val="black"/>
                </a:solidFill>
              </a:rPr>
              <a:t> Aucun élève ne peut invoquer une conviction religieuse ou politique pour contester à un enseignant le droit de traiter une question au programme.</a:t>
            </a:r>
          </a:p>
          <a:p>
            <a:pPr lvl="0"/>
            <a:r>
              <a:rPr lang="fr-FR" sz="1600" dirty="0">
                <a:solidFill>
                  <a:prstClr val="black"/>
                </a:solidFill>
              </a:rPr>
              <a:t>13. Nul ne peut se prévaloir de son appartenance religieuse pour refuser de se conformer aux règles applicables dans l'École de la République.</a:t>
            </a:r>
          </a:p>
          <a:p>
            <a:pPr lvl="0"/>
            <a:r>
              <a:rPr lang="fr-FR" sz="1600" dirty="0">
                <a:solidFill>
                  <a:prstClr val="black"/>
                </a:solidFill>
              </a:rPr>
              <a:t>14. Dans les établissements scolaires publics, les règles de vie des différents espaces, précisées dans le règlement intérieur, sont respectueuses de la laïcité. </a:t>
            </a:r>
            <a:r>
              <a:rPr lang="fr-FR" sz="1600" b="1" dirty="0">
                <a:solidFill>
                  <a:prstClr val="black"/>
                </a:solidFill>
              </a:rPr>
              <a:t>Le port de signes ou tenues par lesquels les élèves manifestent ostensiblement une appartenance religieuse est interdit.</a:t>
            </a:r>
            <a:endParaRPr lang="fr-FR" sz="1600" dirty="0">
              <a:solidFill>
                <a:prstClr val="black"/>
              </a:solidFill>
            </a:endParaRPr>
          </a:p>
          <a:p>
            <a:pPr lvl="0"/>
            <a:r>
              <a:rPr lang="fr-FR" sz="1600" dirty="0">
                <a:solidFill>
                  <a:prstClr val="black"/>
                </a:solidFill>
              </a:rPr>
              <a:t>15. Par leurs réflexions et leurs activités, </a:t>
            </a:r>
            <a:r>
              <a:rPr lang="fr-FR" sz="1600" b="1" dirty="0">
                <a:solidFill>
                  <a:prstClr val="black"/>
                </a:solidFill>
              </a:rPr>
              <a:t>les élèves contribuent à faire vivre la laïcité</a:t>
            </a:r>
            <a:r>
              <a:rPr lang="fr-FR" sz="1600" dirty="0">
                <a:solidFill>
                  <a:prstClr val="black"/>
                </a:solidFill>
              </a:rPr>
              <a:t> au sein de leur établissement.</a:t>
            </a:r>
          </a:p>
          <a:p>
            <a:pPr lvl="0"/>
            <a:endParaRPr lang="fr-FR" sz="1600" dirty="0">
              <a:solidFill>
                <a:prstClr val="black"/>
              </a:solidFill>
            </a:endParaRPr>
          </a:p>
          <a:p>
            <a:endParaRPr lang="fr-FR" sz="1600" dirty="0"/>
          </a:p>
        </p:txBody>
      </p:sp>
    </p:spTree>
    <p:extLst>
      <p:ext uri="{BB962C8B-B14F-4D97-AF65-F5344CB8AC3E}">
        <p14:creationId xmlns:p14="http://schemas.microsoft.com/office/powerpoint/2010/main" val="128367626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Projets</a:t>
            </a:r>
            <a:endParaRPr lang="fr-FR" sz="2800" dirty="0"/>
          </a:p>
        </p:txBody>
      </p:sp>
      <p:sp>
        <p:nvSpPr>
          <p:cNvPr id="3" name="Espace réservé du contenu 2"/>
          <p:cNvSpPr>
            <a:spLocks noGrp="1"/>
          </p:cNvSpPr>
          <p:nvPr>
            <p:ph idx="1"/>
          </p:nvPr>
        </p:nvSpPr>
        <p:spPr>
          <a:xfrm>
            <a:off x="611560" y="1268760"/>
            <a:ext cx="8136904" cy="5589240"/>
          </a:xfrm>
        </p:spPr>
        <p:txBody>
          <a:bodyPr>
            <a:normAutofit fontScale="25000" lnSpcReduction="20000"/>
          </a:bodyPr>
          <a:lstStyle/>
          <a:p>
            <a:pPr marL="0" indent="0">
              <a:buNone/>
            </a:pPr>
            <a:r>
              <a:rPr lang="fr-FR" sz="5600" dirty="0" smtClean="0"/>
              <a:t>-Les évaluations des CP ont eu lieu du 25/09/17 au 29/09/17:</a:t>
            </a:r>
          </a:p>
          <a:p>
            <a:pPr marL="0" indent="0">
              <a:buNone/>
            </a:pPr>
            <a:r>
              <a:rPr lang="fr-FR" sz="5600" dirty="0" smtClean="0"/>
              <a:t>-Mme </a:t>
            </a:r>
            <a:r>
              <a:rPr lang="fr-FR" sz="5600" dirty="0" err="1" smtClean="0"/>
              <a:t>Chédaille</a:t>
            </a:r>
            <a:r>
              <a:rPr lang="fr-FR" sz="5600" dirty="0" smtClean="0"/>
              <a:t> les a trouvées compliquées, avec un manque de précisions dans les consignes.</a:t>
            </a:r>
          </a:p>
          <a:p>
            <a:pPr marL="0" indent="0">
              <a:buNone/>
            </a:pPr>
            <a:r>
              <a:rPr lang="fr-FR" sz="5600" dirty="0" smtClean="0"/>
              <a:t>-Mme </a:t>
            </a:r>
            <a:r>
              <a:rPr lang="fr-FR" sz="5600" dirty="0" err="1" smtClean="0"/>
              <a:t>Legrain</a:t>
            </a:r>
            <a:r>
              <a:rPr lang="fr-FR" sz="5600" dirty="0" smtClean="0"/>
              <a:t> pense qu’il faudrait les faire en fin de GS.</a:t>
            </a:r>
          </a:p>
          <a:p>
            <a:pPr marL="0" indent="0">
              <a:buNone/>
            </a:pPr>
            <a:r>
              <a:rPr lang="fr-FR" sz="5600" dirty="0" smtClean="0"/>
              <a:t>-Mme </a:t>
            </a:r>
            <a:r>
              <a:rPr lang="fr-FR" sz="5600" dirty="0" err="1" smtClean="0"/>
              <a:t>Millot</a:t>
            </a:r>
            <a:r>
              <a:rPr lang="fr-FR" sz="5600" dirty="0" smtClean="0"/>
              <a:t> précise qu’il faut cibler l’étude des sons, l’écrit et la tenue du crayon. </a:t>
            </a:r>
          </a:p>
          <a:p>
            <a:pPr marL="0" indent="0">
              <a:buNone/>
            </a:pPr>
            <a:r>
              <a:rPr lang="fr-FR" sz="5600" dirty="0" smtClean="0"/>
              <a:t>-Elections des représentants au conseil d’école – Vendredi 13/10/17 – Participation: 40,35% </a:t>
            </a:r>
          </a:p>
          <a:p>
            <a:pPr marL="0" indent="0">
              <a:buNone/>
            </a:pPr>
            <a:endParaRPr lang="fr-FR" sz="5600" dirty="0"/>
          </a:p>
          <a:p>
            <a:r>
              <a:rPr lang="fr-FR" sz="5600" dirty="0" smtClean="0"/>
              <a:t> </a:t>
            </a:r>
            <a:r>
              <a:rPr lang="fr-FR" sz="5600" dirty="0"/>
              <a:t>Conseils de </a:t>
            </a:r>
            <a:r>
              <a:rPr lang="fr-FR" sz="5600" dirty="0" smtClean="0"/>
              <a:t>délégués de classe</a:t>
            </a:r>
            <a:r>
              <a:rPr lang="fr-FR" sz="5600" dirty="0"/>
              <a:t> : </a:t>
            </a:r>
            <a:r>
              <a:rPr lang="fr-FR" sz="5600" dirty="0" smtClean="0"/>
              <a:t>Continuité </a:t>
            </a:r>
            <a:r>
              <a:rPr lang="fr-FR" sz="5600" dirty="0"/>
              <a:t>de la démarche </a:t>
            </a:r>
            <a:r>
              <a:rPr lang="fr-FR" sz="5600" dirty="0" smtClean="0"/>
              <a:t>citoyenne. </a:t>
            </a:r>
          </a:p>
          <a:p>
            <a:pPr>
              <a:buNone/>
            </a:pPr>
            <a:r>
              <a:rPr lang="fr-FR" sz="5600" dirty="0" smtClean="0"/>
              <a:t>         2 élèves sont élus par classe. Une 1</a:t>
            </a:r>
            <a:r>
              <a:rPr lang="fr-FR" sz="5600" baseline="30000" dirty="0" smtClean="0"/>
              <a:t>ère</a:t>
            </a:r>
            <a:r>
              <a:rPr lang="fr-FR" sz="5600" dirty="0" smtClean="0"/>
              <a:t> réunion est prévue avant fin Novembre.</a:t>
            </a:r>
          </a:p>
          <a:p>
            <a:r>
              <a:rPr lang="fr-FR" sz="5600" dirty="0" smtClean="0"/>
              <a:t>3 élèves ont été élus au Conseil Municipal des Enfants, qui se réunit une fois par trimestre.</a:t>
            </a:r>
          </a:p>
          <a:p>
            <a:pPr>
              <a:buNone/>
            </a:pPr>
            <a:endParaRPr lang="fr-FR" sz="5600" dirty="0"/>
          </a:p>
          <a:p>
            <a:r>
              <a:rPr lang="fr-FR" sz="5600" b="1" u="sng" dirty="0"/>
              <a:t>- Sorties ponctuelles, séjours, projets </a:t>
            </a:r>
            <a:r>
              <a:rPr lang="fr-FR" sz="5600" dirty="0" smtClean="0"/>
              <a:t>:</a:t>
            </a:r>
            <a:r>
              <a:rPr lang="fr-FR" sz="5600" dirty="0"/>
              <a:t> </a:t>
            </a:r>
          </a:p>
          <a:p>
            <a:r>
              <a:rPr lang="fr-FR" sz="5600" dirty="0"/>
              <a:t>→ </a:t>
            </a:r>
            <a:r>
              <a:rPr lang="fr-FR" sz="5600" dirty="0" smtClean="0"/>
              <a:t>6 classes vont se rendre au musée, de Novembre 2017  à Juin 2018.</a:t>
            </a:r>
            <a:endParaRPr lang="fr-FR" sz="5600" dirty="0"/>
          </a:p>
          <a:p>
            <a:r>
              <a:rPr lang="fr-FR" sz="5600" dirty="0"/>
              <a:t>→ </a:t>
            </a:r>
            <a:r>
              <a:rPr lang="fr-FR" sz="5600" dirty="0" smtClean="0"/>
              <a:t>8 classes participent au dispositif </a:t>
            </a:r>
            <a:r>
              <a:rPr lang="fr-FR" sz="5600" b="1" dirty="0" smtClean="0"/>
              <a:t>« Ecole et cinéma ». </a:t>
            </a:r>
            <a:r>
              <a:rPr lang="fr-FR" sz="5600" dirty="0" smtClean="0"/>
              <a:t>3 films vont être vus par les élèves.</a:t>
            </a:r>
          </a:p>
          <a:p>
            <a:pPr marL="0" indent="0">
              <a:buNone/>
            </a:pPr>
            <a:r>
              <a:rPr lang="fr-FR" sz="5600" dirty="0" smtClean="0"/>
              <a:t>            -</a:t>
            </a:r>
            <a:r>
              <a:rPr lang="fr-FR" sz="5600" dirty="0"/>
              <a:t>Le coût total des 3 séances est de 7,50€; les parents paieront 4,50€ et la coopérative scolaire </a:t>
            </a:r>
            <a:r>
              <a:rPr lang="fr-FR" sz="5600" dirty="0" smtClean="0"/>
              <a:t>allouera    </a:t>
            </a:r>
          </a:p>
          <a:p>
            <a:pPr marL="0" indent="0">
              <a:buNone/>
            </a:pPr>
            <a:r>
              <a:rPr lang="fr-FR" sz="5600" dirty="0"/>
              <a:t> </a:t>
            </a:r>
            <a:r>
              <a:rPr lang="fr-FR" sz="5600" dirty="0" smtClean="0"/>
              <a:t>             à chaque élève.</a:t>
            </a:r>
          </a:p>
          <a:p>
            <a:r>
              <a:rPr lang="fr-FR" sz="5600" dirty="0"/>
              <a:t>→ </a:t>
            </a:r>
            <a:r>
              <a:rPr lang="fr-FR" sz="5600" dirty="0" smtClean="0"/>
              <a:t>2 classes se rendent à la bibliothèque, </a:t>
            </a:r>
            <a:r>
              <a:rPr lang="fr-FR" sz="5600" dirty="0"/>
              <a:t>de Novembre 2017  à Juin 2018</a:t>
            </a:r>
            <a:r>
              <a:rPr lang="fr-FR" sz="5600" dirty="0" smtClean="0"/>
              <a:t>.    </a:t>
            </a:r>
          </a:p>
          <a:p>
            <a:pPr>
              <a:buNone/>
            </a:pPr>
            <a:r>
              <a:rPr lang="fr-FR" sz="5600" dirty="0" smtClean="0"/>
              <a:t>     → 6 classes iront  assister à un spectacle vivant à La Comète.</a:t>
            </a:r>
          </a:p>
          <a:p>
            <a:pPr>
              <a:buNone/>
            </a:pPr>
            <a:r>
              <a:rPr lang="fr-FR" sz="5600" dirty="0" smtClean="0"/>
              <a:t>     La coopérative scolaire prendra en charge 2,50€ sur un prix total de 5€.</a:t>
            </a:r>
          </a:p>
          <a:p>
            <a:r>
              <a:rPr lang="fr-FR" sz="5600" b="1" dirty="0" smtClean="0"/>
              <a:t>→ </a:t>
            </a:r>
            <a:r>
              <a:rPr lang="fr-FR" sz="5600" b="1" u="sng" dirty="0" smtClean="0"/>
              <a:t>Culture allemande</a:t>
            </a:r>
            <a:r>
              <a:rPr lang="fr-FR" sz="5600" dirty="0" smtClean="0"/>
              <a:t> : → </a:t>
            </a:r>
            <a:r>
              <a:rPr lang="fr-FR" sz="5600" b="1" dirty="0" err="1" smtClean="0"/>
              <a:t>Schultüte</a:t>
            </a:r>
            <a:r>
              <a:rPr lang="fr-FR" sz="5600" dirty="0" smtClean="0"/>
              <a:t> le jour de la rentrée.</a:t>
            </a:r>
          </a:p>
          <a:p>
            <a:pPr>
              <a:buNone/>
            </a:pPr>
            <a:r>
              <a:rPr lang="fr-FR" sz="5600" dirty="0" smtClean="0"/>
              <a:t>                                                   </a:t>
            </a:r>
            <a:r>
              <a:rPr lang="fr-FR" sz="5600" dirty="0" smtClean="0">
                <a:latin typeface="Calibri"/>
              </a:rPr>
              <a:t>→ </a:t>
            </a:r>
            <a:r>
              <a:rPr lang="fr-FR" sz="5600" b="1" dirty="0" smtClean="0"/>
              <a:t>Fête de la St Martin-Vendredi  10 novembre 2017 </a:t>
            </a:r>
          </a:p>
          <a:p>
            <a:pPr>
              <a:buNone/>
            </a:pPr>
            <a:r>
              <a:rPr lang="fr-FR" sz="5600" b="1" dirty="0" smtClean="0"/>
              <a:t>                                                   </a:t>
            </a:r>
            <a:r>
              <a:rPr lang="fr-FR" sz="5600" b="1" dirty="0" smtClean="0">
                <a:latin typeface="Calibri"/>
              </a:rPr>
              <a:t>→ </a:t>
            </a:r>
            <a:r>
              <a:rPr lang="fr-FR" sz="5600" b="1" dirty="0" smtClean="0"/>
              <a:t>Fête de Saint-Nicolas-Mardi 06/12/16:   </a:t>
            </a:r>
            <a:r>
              <a:rPr lang="fr-FR" sz="5600" dirty="0" smtClean="0"/>
              <a:t>Plusieurs classes organiseront un mini marché de Noël.</a:t>
            </a:r>
          </a:p>
          <a:p>
            <a:pPr>
              <a:buNone/>
            </a:pPr>
            <a:r>
              <a:rPr lang="fr-FR" sz="5600" b="1" dirty="0" smtClean="0"/>
              <a:t>                                                    </a:t>
            </a:r>
            <a:r>
              <a:rPr lang="fr-FR" sz="5600" b="1" dirty="0" smtClean="0">
                <a:latin typeface="Calibri"/>
              </a:rPr>
              <a:t>→ </a:t>
            </a:r>
            <a:r>
              <a:rPr lang="fr-FR" sz="5600" b="1" dirty="0" smtClean="0"/>
              <a:t>Journée de l’Europe: Mercredi 09/05/18</a:t>
            </a:r>
          </a:p>
          <a:p>
            <a:pPr algn="just">
              <a:buNone/>
            </a:pPr>
            <a:r>
              <a:rPr lang="fr-FR" sz="5600" b="1" dirty="0" smtClean="0">
                <a:latin typeface="Calibri"/>
              </a:rPr>
              <a:t>                                                    → Semaine </a:t>
            </a:r>
            <a:r>
              <a:rPr lang="fr-FR" sz="5600" b="1" dirty="0" err="1" smtClean="0">
                <a:latin typeface="Calibri"/>
              </a:rPr>
              <a:t>Franco-Allemande</a:t>
            </a:r>
            <a:r>
              <a:rPr lang="fr-FR" sz="5600" b="1" dirty="0" smtClean="0">
                <a:latin typeface="Calibri"/>
              </a:rPr>
              <a:t>, en janvier 2018</a:t>
            </a:r>
            <a:endParaRPr lang="fr-FR" sz="5600" b="1" dirty="0" smtClean="0"/>
          </a:p>
          <a:p>
            <a:pPr marL="0" indent="0">
              <a:buNone/>
            </a:pPr>
            <a:endParaRPr lang="fr-FR" sz="9600" dirty="0"/>
          </a:p>
          <a:p>
            <a:pPr marL="0" indent="0">
              <a:buNone/>
            </a:pPr>
            <a:endParaRPr lang="fr-FR" sz="9600" dirty="0" smtClean="0"/>
          </a:p>
          <a:p>
            <a:pPr marL="0" indent="0">
              <a:buNone/>
            </a:pPr>
            <a:endParaRPr lang="fr-FR" sz="9600" dirty="0" smtClean="0"/>
          </a:p>
        </p:txBody>
      </p:sp>
    </p:spTree>
    <p:extLst>
      <p:ext uri="{BB962C8B-B14F-4D97-AF65-F5344CB8AC3E}">
        <p14:creationId xmlns:p14="http://schemas.microsoft.com/office/powerpoint/2010/main" val="19293518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500"/>
                                        <p:tgtEl>
                                          <p:spTgt spid="3">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fade">
                                      <p:cBhvr>
                                        <p:cTn id="54" dur="500"/>
                                        <p:tgtEl>
                                          <p:spTgt spid="3">
                                            <p:txEl>
                                              <p:pRg st="10" end="1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fade">
                                      <p:cBhvr>
                                        <p:cTn id="59" dur="500"/>
                                        <p:tgtEl>
                                          <p:spTgt spid="3">
                                            <p:txEl>
                                              <p:pRg st="11" end="1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
                                            <p:txEl>
                                              <p:pRg st="12" end="12"/>
                                            </p:txEl>
                                          </p:spTgt>
                                        </p:tgtEl>
                                        <p:attrNameLst>
                                          <p:attrName>style.visibility</p:attrName>
                                        </p:attrNameLst>
                                      </p:cBhvr>
                                      <p:to>
                                        <p:strVal val="visible"/>
                                      </p:to>
                                    </p:set>
                                    <p:animEffect transition="in" filter="fade">
                                      <p:cBhvr>
                                        <p:cTn id="64" dur="500"/>
                                        <p:tgtEl>
                                          <p:spTgt spid="3">
                                            <p:txEl>
                                              <p:pRg st="12" end="1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
                                            <p:txEl>
                                              <p:pRg st="13" end="13"/>
                                            </p:txEl>
                                          </p:spTgt>
                                        </p:tgtEl>
                                        <p:attrNameLst>
                                          <p:attrName>style.visibility</p:attrName>
                                        </p:attrNameLst>
                                      </p:cBhvr>
                                      <p:to>
                                        <p:strVal val="visible"/>
                                      </p:to>
                                    </p:set>
                                    <p:animEffect transition="in" filter="fade">
                                      <p:cBhvr>
                                        <p:cTn id="69" dur="500"/>
                                        <p:tgtEl>
                                          <p:spTgt spid="3">
                                            <p:txEl>
                                              <p:pRg st="13" end="13"/>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3">
                                            <p:txEl>
                                              <p:pRg st="14" end="14"/>
                                            </p:txEl>
                                          </p:spTgt>
                                        </p:tgtEl>
                                        <p:attrNameLst>
                                          <p:attrName>style.visibility</p:attrName>
                                        </p:attrNameLst>
                                      </p:cBhvr>
                                      <p:to>
                                        <p:strVal val="visible"/>
                                      </p:to>
                                    </p:set>
                                    <p:animEffect transition="in" filter="fade">
                                      <p:cBhvr>
                                        <p:cTn id="74" dur="500"/>
                                        <p:tgtEl>
                                          <p:spTgt spid="3">
                                            <p:txEl>
                                              <p:pRg st="14" end="14"/>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3">
                                            <p:txEl>
                                              <p:pRg st="15" end="15"/>
                                            </p:txEl>
                                          </p:spTgt>
                                        </p:tgtEl>
                                        <p:attrNameLst>
                                          <p:attrName>style.visibility</p:attrName>
                                        </p:attrNameLst>
                                      </p:cBhvr>
                                      <p:to>
                                        <p:strVal val="visible"/>
                                      </p:to>
                                    </p:set>
                                    <p:animEffect transition="in" filter="fade">
                                      <p:cBhvr>
                                        <p:cTn id="79" dur="500"/>
                                        <p:tgtEl>
                                          <p:spTgt spid="3">
                                            <p:txEl>
                                              <p:pRg st="15" end="15"/>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3">
                                            <p:txEl>
                                              <p:pRg st="16" end="16"/>
                                            </p:txEl>
                                          </p:spTgt>
                                        </p:tgtEl>
                                        <p:attrNameLst>
                                          <p:attrName>style.visibility</p:attrName>
                                        </p:attrNameLst>
                                      </p:cBhvr>
                                      <p:to>
                                        <p:strVal val="visible"/>
                                      </p:to>
                                    </p:set>
                                    <p:animEffect transition="in" filter="fade">
                                      <p:cBhvr>
                                        <p:cTn id="84" dur="500"/>
                                        <p:tgtEl>
                                          <p:spTgt spid="3">
                                            <p:txEl>
                                              <p:pRg st="16" end="16"/>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3">
                                            <p:txEl>
                                              <p:pRg st="17" end="17"/>
                                            </p:txEl>
                                          </p:spTgt>
                                        </p:tgtEl>
                                        <p:attrNameLst>
                                          <p:attrName>style.visibility</p:attrName>
                                        </p:attrNameLst>
                                      </p:cBhvr>
                                      <p:to>
                                        <p:strVal val="visible"/>
                                      </p:to>
                                    </p:set>
                                    <p:animEffect transition="in" filter="fade">
                                      <p:cBhvr>
                                        <p:cTn id="89" dur="500"/>
                                        <p:tgtEl>
                                          <p:spTgt spid="3">
                                            <p:txEl>
                                              <p:pRg st="17" end="17"/>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3">
                                            <p:txEl>
                                              <p:pRg st="18" end="18"/>
                                            </p:txEl>
                                          </p:spTgt>
                                        </p:tgtEl>
                                        <p:attrNameLst>
                                          <p:attrName>style.visibility</p:attrName>
                                        </p:attrNameLst>
                                      </p:cBhvr>
                                      <p:to>
                                        <p:strVal val="visible"/>
                                      </p:to>
                                    </p:set>
                                    <p:animEffect transition="in" filter="fade">
                                      <p:cBhvr>
                                        <p:cTn id="94" dur="500"/>
                                        <p:tgtEl>
                                          <p:spTgt spid="3">
                                            <p:txEl>
                                              <p:pRg st="18" end="18"/>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3">
                                            <p:txEl>
                                              <p:pRg st="19" end="19"/>
                                            </p:txEl>
                                          </p:spTgt>
                                        </p:tgtEl>
                                        <p:attrNameLst>
                                          <p:attrName>style.visibility</p:attrName>
                                        </p:attrNameLst>
                                      </p:cBhvr>
                                      <p:to>
                                        <p:strVal val="visible"/>
                                      </p:to>
                                    </p:set>
                                    <p:animEffect transition="in" filter="fade">
                                      <p:cBhvr>
                                        <p:cTn id="99" dur="500"/>
                                        <p:tgtEl>
                                          <p:spTgt spid="3">
                                            <p:txEl>
                                              <p:pRg st="19" end="19"/>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3">
                                            <p:txEl>
                                              <p:pRg st="20" end="20"/>
                                            </p:txEl>
                                          </p:spTgt>
                                        </p:tgtEl>
                                        <p:attrNameLst>
                                          <p:attrName>style.visibility</p:attrName>
                                        </p:attrNameLst>
                                      </p:cBhvr>
                                      <p:to>
                                        <p:strVal val="visible"/>
                                      </p:to>
                                    </p:set>
                                    <p:animEffect transition="in" filter="fade">
                                      <p:cBhvr>
                                        <p:cTn id="104" dur="500"/>
                                        <p:tgtEl>
                                          <p:spTgt spid="3">
                                            <p:txEl>
                                              <p:pRg st="20" end="20"/>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3">
                                            <p:txEl>
                                              <p:pRg st="21" end="21"/>
                                            </p:txEl>
                                          </p:spTgt>
                                        </p:tgtEl>
                                        <p:attrNameLst>
                                          <p:attrName>style.visibility</p:attrName>
                                        </p:attrNameLst>
                                      </p:cBhvr>
                                      <p:to>
                                        <p:strVal val="visible"/>
                                      </p:to>
                                    </p:set>
                                    <p:animEffect transition="in" filter="fade">
                                      <p:cBhvr>
                                        <p:cTn id="109" dur="500"/>
                                        <p:tgtEl>
                                          <p:spTgt spid="3">
                                            <p:txEl>
                                              <p:pRg st="21" end="21"/>
                                            </p:txEl>
                                          </p:spTgt>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3">
                                            <p:txEl>
                                              <p:pRg st="22" end="22"/>
                                            </p:txEl>
                                          </p:spTgt>
                                        </p:tgtEl>
                                        <p:attrNameLst>
                                          <p:attrName>style.visibility</p:attrName>
                                        </p:attrNameLst>
                                      </p:cBhvr>
                                      <p:to>
                                        <p:strVal val="visible"/>
                                      </p:to>
                                    </p:set>
                                    <p:animEffect transition="in" filter="fade">
                                      <p:cBhvr>
                                        <p:cTn id="114" dur="500"/>
                                        <p:tgtEl>
                                          <p:spTgt spid="3">
                                            <p:txEl>
                                              <p:pRg st="22" end="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Projets (suite)</a:t>
            </a:r>
            <a:endParaRPr lang="fr-FR" sz="3200" dirty="0"/>
          </a:p>
        </p:txBody>
      </p:sp>
      <p:sp>
        <p:nvSpPr>
          <p:cNvPr id="3" name="Espace réservé du contenu 2"/>
          <p:cNvSpPr>
            <a:spLocks noGrp="1"/>
          </p:cNvSpPr>
          <p:nvPr>
            <p:ph idx="1"/>
          </p:nvPr>
        </p:nvSpPr>
        <p:spPr/>
        <p:txBody>
          <a:bodyPr>
            <a:normAutofit/>
          </a:bodyPr>
          <a:lstStyle/>
          <a:p>
            <a:r>
              <a:rPr lang="fr-FR" sz="2000" dirty="0" smtClean="0"/>
              <a:t>→ 3 classes de CE1 et CE1/CE2(Mmes </a:t>
            </a:r>
            <a:r>
              <a:rPr lang="fr-FR" sz="2000" dirty="0" err="1" smtClean="0"/>
              <a:t>Fall</a:t>
            </a:r>
            <a:r>
              <a:rPr lang="fr-FR" sz="2000" dirty="0" smtClean="0"/>
              <a:t>, Lemoine et </a:t>
            </a:r>
            <a:r>
              <a:rPr lang="fr-FR" sz="2000" dirty="0"/>
              <a:t>M</a:t>
            </a:r>
            <a:r>
              <a:rPr lang="fr-FR" sz="2000" dirty="0" smtClean="0"/>
              <a:t>me Tribout) sont </a:t>
            </a:r>
            <a:r>
              <a:rPr lang="fr-FR" sz="2000" dirty="0"/>
              <a:t>allées au Val </a:t>
            </a:r>
            <a:r>
              <a:rPr lang="fr-FR" sz="2000" dirty="0" smtClean="0"/>
              <a:t>D’Ante, à Givry-en-Argonne, le 10/10/17.</a:t>
            </a:r>
          </a:p>
          <a:p>
            <a:r>
              <a:rPr lang="fr-FR" sz="2000" dirty="0" smtClean="0"/>
              <a:t>→ Sortie à </a:t>
            </a:r>
            <a:r>
              <a:rPr lang="fr-FR" sz="2000" dirty="0" err="1" smtClean="0"/>
              <a:t>Sarrebrück</a:t>
            </a:r>
            <a:r>
              <a:rPr lang="fr-FR" sz="2000" dirty="0" smtClean="0"/>
              <a:t> (Marché de Noël) prévue le Mardi 19/12/17 destinée aux CE2SI (Mme Roger-Callewaert) et CE1 (Mme Lemoine).</a:t>
            </a:r>
          </a:p>
          <a:p>
            <a:r>
              <a:rPr lang="fr-FR" sz="2000" dirty="0" smtClean="0"/>
              <a:t>→ Séjour à Lörrach pour </a:t>
            </a:r>
            <a:r>
              <a:rPr lang="fr-FR" sz="2000" dirty="0"/>
              <a:t>les </a:t>
            </a:r>
            <a:r>
              <a:rPr lang="fr-FR" sz="2000" dirty="0" smtClean="0"/>
              <a:t>CE2SI (Mme Roger-Callewaert), du 19/02/18 au 23/02/18.</a:t>
            </a:r>
            <a:endParaRPr lang="fr-FR" sz="2000" dirty="0"/>
          </a:p>
          <a:p>
            <a:r>
              <a:rPr lang="fr-FR" sz="2000" dirty="0" smtClean="0"/>
              <a:t>→ </a:t>
            </a:r>
            <a:r>
              <a:rPr lang="fr-FR" sz="2000" dirty="0"/>
              <a:t>Séjour à </a:t>
            </a:r>
            <a:r>
              <a:rPr lang="fr-FR" sz="2000" dirty="0" smtClean="0"/>
              <a:t>Fribourg pour les CM1SI (Mme </a:t>
            </a:r>
            <a:r>
              <a:rPr lang="fr-FR" sz="2000" dirty="0" err="1" smtClean="0"/>
              <a:t>Holvoet</a:t>
            </a:r>
            <a:r>
              <a:rPr lang="fr-FR" sz="2000" dirty="0" smtClean="0"/>
              <a:t>) et CM2SI (Mme </a:t>
            </a:r>
            <a:r>
              <a:rPr lang="fr-FR" sz="2000" dirty="0" err="1" smtClean="0"/>
              <a:t>Lété</a:t>
            </a:r>
            <a:r>
              <a:rPr lang="fr-FR" sz="2000" dirty="0" smtClean="0"/>
              <a:t>), du 17/04/18 au 20/04/18. </a:t>
            </a:r>
          </a:p>
          <a:p>
            <a:r>
              <a:rPr lang="fr-FR" sz="2000" dirty="0" smtClean="0">
                <a:latin typeface="Calibri"/>
              </a:rPr>
              <a:t>→Rallye lecture GS (Maternelles </a:t>
            </a:r>
            <a:r>
              <a:rPr lang="fr-FR" sz="2000" dirty="0" err="1" smtClean="0">
                <a:latin typeface="Calibri"/>
              </a:rPr>
              <a:t>Doulcet</a:t>
            </a:r>
            <a:r>
              <a:rPr lang="fr-FR" sz="2000" dirty="0" smtClean="0">
                <a:latin typeface="Calibri"/>
              </a:rPr>
              <a:t> et Vallée St Pierre) et CP</a:t>
            </a:r>
          </a:p>
          <a:p>
            <a:r>
              <a:rPr lang="fr-FR" sz="2000" dirty="0" smtClean="0">
                <a:latin typeface="Calibri"/>
              </a:rPr>
              <a:t>→Projet « CHORALE » pour le Cycle 3 – Projet « DANSE » pour le Cycle 2 – Projet « Comédie musicale » pour les CM1SI.</a:t>
            </a:r>
            <a:endParaRPr lang="fr-FR" sz="2000" dirty="0"/>
          </a:p>
        </p:txBody>
      </p:sp>
    </p:spTree>
    <p:extLst>
      <p:ext uri="{BB962C8B-B14F-4D97-AF65-F5344CB8AC3E}">
        <p14:creationId xmlns:p14="http://schemas.microsoft.com/office/powerpoint/2010/main" val="11459073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ipe(down)">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Travaux</a:t>
            </a:r>
            <a:endParaRPr lang="fr-FR" dirty="0"/>
          </a:p>
        </p:txBody>
      </p:sp>
      <p:sp>
        <p:nvSpPr>
          <p:cNvPr id="3" name="Espace réservé du contenu 2"/>
          <p:cNvSpPr>
            <a:spLocks noGrp="1"/>
          </p:cNvSpPr>
          <p:nvPr>
            <p:ph idx="1"/>
          </p:nvPr>
        </p:nvSpPr>
        <p:spPr/>
        <p:txBody>
          <a:bodyPr>
            <a:normAutofit/>
          </a:bodyPr>
          <a:lstStyle/>
          <a:p>
            <a:r>
              <a:rPr lang="fr-FR" sz="2400" dirty="0" smtClean="0"/>
              <a:t>Les rideaux de plusieurs classes vont être remplacés.</a:t>
            </a:r>
          </a:p>
          <a:p>
            <a:r>
              <a:rPr lang="fr-FR" sz="2400" dirty="0" smtClean="0"/>
              <a:t>Installation d’un digicode et sonnette (avec un cache de protection) à l’entrée de l’école.</a:t>
            </a:r>
          </a:p>
          <a:p>
            <a:r>
              <a:rPr lang="fr-FR" sz="2400" dirty="0" smtClean="0"/>
              <a:t>Peinture du restaurant scolaire (le mur du côté rue).</a:t>
            </a:r>
          </a:p>
          <a:p>
            <a:r>
              <a:rPr lang="fr-FR" sz="2400" dirty="0" smtClean="0"/>
              <a:t>Le sol de la salle de classe 1 (Mme LETE) a été changé (La préparation et le ménage de la classe n’ont pas été suffisamment correctement effectués).</a:t>
            </a:r>
          </a:p>
          <a:p>
            <a:pPr marL="0" indent="0">
              <a:buNone/>
            </a:pPr>
            <a:endParaRPr lang="fr-FR" dirty="0" smtClean="0"/>
          </a:p>
          <a:p>
            <a:endParaRPr lang="fr-FR" dirty="0"/>
          </a:p>
          <a:p>
            <a:endParaRPr lang="fr-FR" dirty="0"/>
          </a:p>
        </p:txBody>
      </p:sp>
    </p:spTree>
    <p:extLst>
      <p:ext uri="{BB962C8B-B14F-4D97-AF65-F5344CB8AC3E}">
        <p14:creationId xmlns:p14="http://schemas.microsoft.com/office/powerpoint/2010/main" val="302066910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580">
                                          <p:stCondLst>
                                            <p:cond delay="0"/>
                                          </p:stCondLst>
                                        </p:cTn>
                                        <p:tgtEl>
                                          <p:spTgt spid="3">
                                            <p:txEl>
                                              <p:pRg st="3" end="3"/>
                                            </p:txEl>
                                          </p:spTgt>
                                        </p:tgtEl>
                                      </p:cBhvr>
                                    </p:animEffect>
                                    <p:anim calcmode="lin" valueType="num">
                                      <p:cBhvr>
                                        <p:cTn id="6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3" end="3"/>
                                            </p:txEl>
                                          </p:spTgt>
                                        </p:tgtEl>
                                      </p:cBhvr>
                                      <p:to x="100000" y="60000"/>
                                    </p:animScale>
                                    <p:animScale>
                                      <p:cBhvr>
                                        <p:cTn id="75" dur="166" decel="50000">
                                          <p:stCondLst>
                                            <p:cond delay="67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COOPERATIVE</a:t>
            </a:r>
            <a:endParaRPr lang="fr-FR" dirty="0"/>
          </a:p>
        </p:txBody>
      </p:sp>
      <p:sp>
        <p:nvSpPr>
          <p:cNvPr id="3" name="Espace réservé du contenu 2"/>
          <p:cNvSpPr>
            <a:spLocks noGrp="1"/>
          </p:cNvSpPr>
          <p:nvPr>
            <p:ph idx="1"/>
          </p:nvPr>
        </p:nvSpPr>
        <p:spPr/>
        <p:txBody>
          <a:bodyPr>
            <a:normAutofit fontScale="92500"/>
          </a:bodyPr>
          <a:lstStyle/>
          <a:p>
            <a:r>
              <a:rPr lang="fr-FR" dirty="0" smtClean="0"/>
              <a:t>Le </a:t>
            </a:r>
            <a:r>
              <a:rPr lang="fr-FR" dirty="0"/>
              <a:t>bilan </a:t>
            </a:r>
            <a:r>
              <a:rPr lang="fr-FR" dirty="0" smtClean="0"/>
              <a:t>est </a:t>
            </a:r>
            <a:r>
              <a:rPr lang="fr-FR" dirty="0"/>
              <a:t>consultable auprès </a:t>
            </a:r>
            <a:r>
              <a:rPr lang="fr-FR" dirty="0" smtClean="0"/>
              <a:t>de la direction.</a:t>
            </a:r>
            <a:endParaRPr lang="fr-FR" dirty="0"/>
          </a:p>
          <a:p>
            <a:r>
              <a:rPr lang="fr-FR" dirty="0"/>
              <a:t>Participation aux séjours des CM2 (60 €/élève)</a:t>
            </a:r>
          </a:p>
          <a:p>
            <a:r>
              <a:rPr lang="fr-FR" dirty="0" smtClean="0"/>
              <a:t>Attribution de 10 €/élève (coopérative de classe).</a:t>
            </a:r>
            <a:endParaRPr lang="fr-FR" dirty="0"/>
          </a:p>
          <a:p>
            <a:pPr>
              <a:buNone/>
            </a:pPr>
            <a:r>
              <a:rPr lang="fr-FR" dirty="0" smtClean="0"/>
              <a:t>→Financement </a:t>
            </a:r>
            <a:r>
              <a:rPr lang="fr-FR" dirty="0"/>
              <a:t>de matériel </a:t>
            </a:r>
            <a:r>
              <a:rPr lang="fr-FR" dirty="0" smtClean="0"/>
              <a:t>pédagogique, projets divers, en complément des crédits </a:t>
            </a:r>
            <a:r>
              <a:rPr lang="fr-FR" smtClean="0"/>
              <a:t>scolaires.</a:t>
            </a:r>
            <a:endParaRPr lang="fr-FR" dirty="0"/>
          </a:p>
          <a:p>
            <a:pPr>
              <a:buNone/>
            </a:pPr>
            <a:r>
              <a:rPr lang="fr-FR" dirty="0" smtClean="0"/>
              <a:t>→Une </a:t>
            </a:r>
            <a:r>
              <a:rPr lang="fr-FR" dirty="0"/>
              <a:t>clé USB </a:t>
            </a:r>
            <a:r>
              <a:rPr lang="fr-FR" dirty="0" smtClean="0"/>
              <a:t>donnée à chaque élève de CP, à la rentrée.</a:t>
            </a:r>
          </a:p>
          <a:p>
            <a:pPr>
              <a:buNone/>
            </a:pPr>
            <a:r>
              <a:rPr lang="fr-FR" b="1" dirty="0" smtClean="0"/>
              <a:t>Le montant de la cotisation reste inchangé.</a:t>
            </a:r>
          </a:p>
          <a:p>
            <a:pPr>
              <a:buNone/>
            </a:pPr>
            <a:endParaRPr lang="fr-FR" dirty="0" smtClean="0"/>
          </a:p>
          <a:p>
            <a:pPr>
              <a:buNone/>
            </a:pPr>
            <a:endParaRPr lang="fr-FR" dirty="0"/>
          </a:p>
          <a:p>
            <a:endParaRPr lang="fr-FR" dirty="0"/>
          </a:p>
          <a:p>
            <a:endParaRPr lang="fr-FR" dirty="0"/>
          </a:p>
        </p:txBody>
      </p:sp>
    </p:spTree>
    <p:extLst>
      <p:ext uri="{BB962C8B-B14F-4D97-AF65-F5344CB8AC3E}">
        <p14:creationId xmlns:p14="http://schemas.microsoft.com/office/powerpoint/2010/main" val="333174612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580">
                                          <p:stCondLst>
                                            <p:cond delay="0"/>
                                          </p:stCondLst>
                                        </p:cTn>
                                        <p:tgtEl>
                                          <p:spTgt spid="3">
                                            <p:txEl>
                                              <p:pRg st="3" end="3"/>
                                            </p:txEl>
                                          </p:spTgt>
                                        </p:tgtEl>
                                      </p:cBhvr>
                                    </p:animEffect>
                                    <p:anim calcmode="lin" valueType="num">
                                      <p:cBhvr>
                                        <p:cTn id="6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3" end="3"/>
                                            </p:txEl>
                                          </p:spTgt>
                                        </p:tgtEl>
                                      </p:cBhvr>
                                      <p:to x="100000" y="60000"/>
                                    </p:animScale>
                                    <p:animScale>
                                      <p:cBhvr>
                                        <p:cTn id="75" dur="166" decel="50000">
                                          <p:stCondLst>
                                            <p:cond delay="67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3">
                                            <p:txEl>
                                              <p:pRg st="4" end="4"/>
                                            </p:txEl>
                                          </p:spTgt>
                                        </p:tgtEl>
                                        <p:attrNameLst>
                                          <p:attrName>style.visibility</p:attrName>
                                        </p:attrNameLst>
                                      </p:cBhvr>
                                      <p:to>
                                        <p:strVal val="visible"/>
                                      </p:to>
                                    </p:set>
                                    <p:animEffect transition="in" filter="wipe(down)">
                                      <p:cBhvr>
                                        <p:cTn id="86" dur="580">
                                          <p:stCondLst>
                                            <p:cond delay="0"/>
                                          </p:stCondLst>
                                        </p:cTn>
                                        <p:tgtEl>
                                          <p:spTgt spid="3">
                                            <p:txEl>
                                              <p:pRg st="4" end="4"/>
                                            </p:txEl>
                                          </p:spTgt>
                                        </p:tgtEl>
                                      </p:cBhvr>
                                    </p:animEffect>
                                    <p:anim calcmode="lin" valueType="num">
                                      <p:cBhvr>
                                        <p:cTn id="8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3">
                                            <p:txEl>
                                              <p:pRg st="4" end="4"/>
                                            </p:txEl>
                                          </p:spTgt>
                                        </p:tgtEl>
                                      </p:cBhvr>
                                      <p:to x="100000" y="60000"/>
                                    </p:animScale>
                                    <p:animScale>
                                      <p:cBhvr>
                                        <p:cTn id="93" dur="166" decel="50000">
                                          <p:stCondLst>
                                            <p:cond delay="676"/>
                                          </p:stCondLst>
                                        </p:cTn>
                                        <p:tgtEl>
                                          <p:spTgt spid="3">
                                            <p:txEl>
                                              <p:pRg st="4" end="4"/>
                                            </p:txEl>
                                          </p:spTgt>
                                        </p:tgtEl>
                                      </p:cBhvr>
                                      <p:to x="100000" y="100000"/>
                                    </p:animScale>
                                    <p:animScale>
                                      <p:cBhvr>
                                        <p:cTn id="94" dur="26">
                                          <p:stCondLst>
                                            <p:cond delay="1312"/>
                                          </p:stCondLst>
                                        </p:cTn>
                                        <p:tgtEl>
                                          <p:spTgt spid="3">
                                            <p:txEl>
                                              <p:pRg st="4" end="4"/>
                                            </p:txEl>
                                          </p:spTgt>
                                        </p:tgtEl>
                                      </p:cBhvr>
                                      <p:to x="100000" y="80000"/>
                                    </p:animScale>
                                    <p:animScale>
                                      <p:cBhvr>
                                        <p:cTn id="95" dur="166" decel="50000">
                                          <p:stCondLst>
                                            <p:cond delay="1338"/>
                                          </p:stCondLst>
                                        </p:cTn>
                                        <p:tgtEl>
                                          <p:spTgt spid="3">
                                            <p:txEl>
                                              <p:pRg st="4" end="4"/>
                                            </p:txEl>
                                          </p:spTgt>
                                        </p:tgtEl>
                                      </p:cBhvr>
                                      <p:to x="100000" y="100000"/>
                                    </p:animScale>
                                    <p:animScale>
                                      <p:cBhvr>
                                        <p:cTn id="96" dur="26">
                                          <p:stCondLst>
                                            <p:cond delay="1642"/>
                                          </p:stCondLst>
                                        </p:cTn>
                                        <p:tgtEl>
                                          <p:spTgt spid="3">
                                            <p:txEl>
                                              <p:pRg st="4" end="4"/>
                                            </p:txEl>
                                          </p:spTgt>
                                        </p:tgtEl>
                                      </p:cBhvr>
                                      <p:to x="100000" y="90000"/>
                                    </p:animScale>
                                    <p:animScale>
                                      <p:cBhvr>
                                        <p:cTn id="97" dur="166" decel="50000">
                                          <p:stCondLst>
                                            <p:cond delay="1668"/>
                                          </p:stCondLst>
                                        </p:cTn>
                                        <p:tgtEl>
                                          <p:spTgt spid="3">
                                            <p:txEl>
                                              <p:pRg st="4" end="4"/>
                                            </p:txEl>
                                          </p:spTgt>
                                        </p:tgtEl>
                                      </p:cBhvr>
                                      <p:to x="100000" y="100000"/>
                                    </p:animScale>
                                    <p:animScale>
                                      <p:cBhvr>
                                        <p:cTn id="98" dur="26">
                                          <p:stCondLst>
                                            <p:cond delay="1808"/>
                                          </p:stCondLst>
                                        </p:cTn>
                                        <p:tgtEl>
                                          <p:spTgt spid="3">
                                            <p:txEl>
                                              <p:pRg st="4" end="4"/>
                                            </p:txEl>
                                          </p:spTgt>
                                        </p:tgtEl>
                                      </p:cBhvr>
                                      <p:to x="100000" y="95000"/>
                                    </p:animScale>
                                    <p:animScale>
                                      <p:cBhvr>
                                        <p:cTn id="99" dur="166" decel="50000">
                                          <p:stCondLst>
                                            <p:cond delay="1834"/>
                                          </p:stCondLst>
                                        </p:cTn>
                                        <p:tgtEl>
                                          <p:spTgt spid="3">
                                            <p:txEl>
                                              <p:pRg st="4" end="4"/>
                                            </p:txEl>
                                          </p:spTgt>
                                        </p:tgtEl>
                                      </p:cBhvr>
                                      <p:to x="100000" y="100000"/>
                                    </p:animScale>
                                  </p:childTnLst>
                                </p:cTn>
                              </p:par>
                            </p:childTnLst>
                          </p:cTn>
                        </p:par>
                      </p:childTnLst>
                    </p:cTn>
                  </p:par>
                  <p:par>
                    <p:cTn id="100" fill="hold">
                      <p:stCondLst>
                        <p:cond delay="indefinite"/>
                      </p:stCondLst>
                      <p:childTnLst>
                        <p:par>
                          <p:cTn id="101" fill="hold">
                            <p:stCondLst>
                              <p:cond delay="0"/>
                            </p:stCondLst>
                            <p:childTnLst>
                              <p:par>
                                <p:cTn id="102" presetID="26" presetClass="entr" presetSubtype="0" fill="hold" grpId="0" nodeType="clickEffect">
                                  <p:stCondLst>
                                    <p:cond delay="0"/>
                                  </p:stCondLst>
                                  <p:childTnLst>
                                    <p:set>
                                      <p:cBhvr>
                                        <p:cTn id="103" dur="1" fill="hold">
                                          <p:stCondLst>
                                            <p:cond delay="0"/>
                                          </p:stCondLst>
                                        </p:cTn>
                                        <p:tgtEl>
                                          <p:spTgt spid="3">
                                            <p:txEl>
                                              <p:pRg st="5" end="5"/>
                                            </p:txEl>
                                          </p:spTgt>
                                        </p:tgtEl>
                                        <p:attrNameLst>
                                          <p:attrName>style.visibility</p:attrName>
                                        </p:attrNameLst>
                                      </p:cBhvr>
                                      <p:to>
                                        <p:strVal val="visible"/>
                                      </p:to>
                                    </p:set>
                                    <p:animEffect transition="in" filter="wipe(down)">
                                      <p:cBhvr>
                                        <p:cTn id="104" dur="580">
                                          <p:stCondLst>
                                            <p:cond delay="0"/>
                                          </p:stCondLst>
                                        </p:cTn>
                                        <p:tgtEl>
                                          <p:spTgt spid="3">
                                            <p:txEl>
                                              <p:pRg st="5" end="5"/>
                                            </p:txEl>
                                          </p:spTgt>
                                        </p:tgtEl>
                                      </p:cBhvr>
                                    </p:animEffect>
                                    <p:anim calcmode="lin" valueType="num">
                                      <p:cBhvr>
                                        <p:cTn id="105"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10" dur="26">
                                          <p:stCondLst>
                                            <p:cond delay="650"/>
                                          </p:stCondLst>
                                        </p:cTn>
                                        <p:tgtEl>
                                          <p:spTgt spid="3">
                                            <p:txEl>
                                              <p:pRg st="5" end="5"/>
                                            </p:txEl>
                                          </p:spTgt>
                                        </p:tgtEl>
                                      </p:cBhvr>
                                      <p:to x="100000" y="60000"/>
                                    </p:animScale>
                                    <p:animScale>
                                      <p:cBhvr>
                                        <p:cTn id="111" dur="166" decel="50000">
                                          <p:stCondLst>
                                            <p:cond delay="676"/>
                                          </p:stCondLst>
                                        </p:cTn>
                                        <p:tgtEl>
                                          <p:spTgt spid="3">
                                            <p:txEl>
                                              <p:pRg st="5" end="5"/>
                                            </p:txEl>
                                          </p:spTgt>
                                        </p:tgtEl>
                                      </p:cBhvr>
                                      <p:to x="100000" y="100000"/>
                                    </p:animScale>
                                    <p:animScale>
                                      <p:cBhvr>
                                        <p:cTn id="112" dur="26">
                                          <p:stCondLst>
                                            <p:cond delay="1312"/>
                                          </p:stCondLst>
                                        </p:cTn>
                                        <p:tgtEl>
                                          <p:spTgt spid="3">
                                            <p:txEl>
                                              <p:pRg st="5" end="5"/>
                                            </p:txEl>
                                          </p:spTgt>
                                        </p:tgtEl>
                                      </p:cBhvr>
                                      <p:to x="100000" y="80000"/>
                                    </p:animScale>
                                    <p:animScale>
                                      <p:cBhvr>
                                        <p:cTn id="113" dur="166" decel="50000">
                                          <p:stCondLst>
                                            <p:cond delay="1338"/>
                                          </p:stCondLst>
                                        </p:cTn>
                                        <p:tgtEl>
                                          <p:spTgt spid="3">
                                            <p:txEl>
                                              <p:pRg st="5" end="5"/>
                                            </p:txEl>
                                          </p:spTgt>
                                        </p:tgtEl>
                                      </p:cBhvr>
                                      <p:to x="100000" y="100000"/>
                                    </p:animScale>
                                    <p:animScale>
                                      <p:cBhvr>
                                        <p:cTn id="114" dur="26">
                                          <p:stCondLst>
                                            <p:cond delay="1642"/>
                                          </p:stCondLst>
                                        </p:cTn>
                                        <p:tgtEl>
                                          <p:spTgt spid="3">
                                            <p:txEl>
                                              <p:pRg st="5" end="5"/>
                                            </p:txEl>
                                          </p:spTgt>
                                        </p:tgtEl>
                                      </p:cBhvr>
                                      <p:to x="100000" y="90000"/>
                                    </p:animScale>
                                    <p:animScale>
                                      <p:cBhvr>
                                        <p:cTn id="115" dur="166" decel="50000">
                                          <p:stCondLst>
                                            <p:cond delay="1668"/>
                                          </p:stCondLst>
                                        </p:cTn>
                                        <p:tgtEl>
                                          <p:spTgt spid="3">
                                            <p:txEl>
                                              <p:pRg st="5" end="5"/>
                                            </p:txEl>
                                          </p:spTgt>
                                        </p:tgtEl>
                                      </p:cBhvr>
                                      <p:to x="100000" y="100000"/>
                                    </p:animScale>
                                    <p:animScale>
                                      <p:cBhvr>
                                        <p:cTn id="116" dur="26">
                                          <p:stCondLst>
                                            <p:cond delay="1808"/>
                                          </p:stCondLst>
                                        </p:cTn>
                                        <p:tgtEl>
                                          <p:spTgt spid="3">
                                            <p:txEl>
                                              <p:pRg st="5" end="5"/>
                                            </p:txEl>
                                          </p:spTgt>
                                        </p:tgtEl>
                                      </p:cBhvr>
                                      <p:to x="100000" y="95000"/>
                                    </p:animScale>
                                    <p:animScale>
                                      <p:cBhvr>
                                        <p:cTn id="117"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Compte-rendu</a:t>
            </a:r>
            <a:endParaRPr lang="fr-FR" dirty="0"/>
          </a:p>
        </p:txBody>
      </p:sp>
      <p:sp>
        <p:nvSpPr>
          <p:cNvPr id="3" name="Espace réservé du contenu 2"/>
          <p:cNvSpPr>
            <a:spLocks noGrp="1"/>
          </p:cNvSpPr>
          <p:nvPr>
            <p:ph idx="1"/>
          </p:nvPr>
        </p:nvSpPr>
        <p:spPr/>
        <p:txBody>
          <a:bodyPr>
            <a:normAutofit fontScale="62500" lnSpcReduction="20000"/>
          </a:bodyPr>
          <a:lstStyle/>
          <a:p>
            <a:r>
              <a:rPr lang="fr-FR" b="1" u="sng" dirty="0" smtClean="0"/>
              <a:t>PRESENTS</a:t>
            </a:r>
            <a:r>
              <a:rPr lang="fr-FR" b="1" dirty="0" smtClean="0"/>
              <a:t> : </a:t>
            </a:r>
            <a:endParaRPr lang="fr-FR" dirty="0" smtClean="0"/>
          </a:p>
          <a:p>
            <a:r>
              <a:rPr lang="fr-FR" dirty="0" smtClean="0"/>
              <a:t>Mesdames : CHEDAILLE, DURAND,  FALL, FERANDEL, GOUSSARD, HENRY, HOLVOET, LEGRAIN, LEMOINE, LESCANNE, LETE, MILLOT, POLY, ROGER-CALLEWAERT, TOWFIQ, TRIBOUT (Enseignantes)</a:t>
            </a:r>
          </a:p>
          <a:p>
            <a:r>
              <a:rPr lang="fr-FR" dirty="0" smtClean="0"/>
              <a:t>Mmes ADAM, CHATTER, CHOLLET-KOVACS, GONNET-VAUCHE, GRENIER, IPAS, JRONDI-BOUCHER, PORTET, PASIEKA-SANSON, PRIEUR, VASSON(Parents)</a:t>
            </a:r>
          </a:p>
          <a:p>
            <a:r>
              <a:rPr lang="fr-FR" dirty="0" smtClean="0"/>
              <a:t>Mme VIOLAS (DDEN)</a:t>
            </a:r>
          </a:p>
          <a:p>
            <a:r>
              <a:rPr lang="fr-FR" dirty="0" smtClean="0"/>
              <a:t>M.NOIRVACHE (Directeur des Services Education Jeunesse))</a:t>
            </a:r>
          </a:p>
          <a:p>
            <a:r>
              <a:rPr lang="fr-FR" dirty="0" smtClean="0"/>
              <a:t>Messieurs : CLERGE, MAILLARD (Parents d’élèves), HURPEZ (Directeur)</a:t>
            </a:r>
          </a:p>
          <a:p>
            <a:pPr marL="0" indent="0">
              <a:buNone/>
            </a:pPr>
            <a:r>
              <a:rPr lang="fr-FR" b="1" dirty="0" smtClean="0"/>
              <a:t> </a:t>
            </a:r>
            <a:endParaRPr lang="fr-FR" dirty="0" smtClean="0"/>
          </a:p>
          <a:p>
            <a:r>
              <a:rPr lang="fr-FR" b="1" u="sng" dirty="0" smtClean="0"/>
              <a:t>EXCUSES</a:t>
            </a:r>
            <a:r>
              <a:rPr lang="fr-FR" dirty="0" smtClean="0"/>
              <a:t> : Mesdames: BUE, KRAJEWSKI, MARGUERIE, PERARDELLE, PROBST, SEGURA (Parents)</a:t>
            </a:r>
          </a:p>
          <a:p>
            <a:pPr marL="0" indent="0">
              <a:buNone/>
            </a:pPr>
            <a:r>
              <a:rPr lang="fr-FR" dirty="0" smtClean="0"/>
              <a:t>                         Messieurs MOUY, </a:t>
            </a:r>
            <a:r>
              <a:rPr lang="fr-FR" dirty="0" smtClean="0"/>
              <a:t>LEDIT (parents)</a:t>
            </a:r>
            <a:endParaRPr lang="fr-FR" dirty="0" smtClean="0"/>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Organisation du temps scolaire</a:t>
            </a:r>
            <a:endParaRPr lang="fr-FR" sz="3600" b="1" dirty="0"/>
          </a:p>
        </p:txBody>
      </p:sp>
      <p:sp>
        <p:nvSpPr>
          <p:cNvPr id="3" name="Espace réservé du contenu 2"/>
          <p:cNvSpPr>
            <a:spLocks noGrp="1"/>
          </p:cNvSpPr>
          <p:nvPr>
            <p:ph idx="1"/>
          </p:nvPr>
        </p:nvSpPr>
        <p:spPr/>
        <p:txBody>
          <a:bodyPr>
            <a:normAutofit fontScale="92500" lnSpcReduction="10000"/>
          </a:bodyPr>
          <a:lstStyle/>
          <a:p>
            <a:r>
              <a:rPr lang="fr-FR" sz="1800" dirty="0" smtClean="0"/>
              <a:t>Réflexions, échanges et vote.</a:t>
            </a:r>
          </a:p>
          <a:p>
            <a:r>
              <a:rPr lang="fr-FR" sz="1800" dirty="0" smtClean="0"/>
              <a:t>Les échanges ont été fructueux, productifs et intéressants.</a:t>
            </a:r>
          </a:p>
          <a:p>
            <a:endParaRPr lang="fr-FR" sz="1800" dirty="0" smtClean="0"/>
          </a:p>
          <a:p>
            <a:r>
              <a:rPr lang="fr-FR" sz="1800" b="1" u="sng" dirty="0" smtClean="0"/>
              <a:t>Résultats du vote</a:t>
            </a:r>
            <a:r>
              <a:rPr lang="fr-FR" sz="1800" dirty="0" smtClean="0"/>
              <a:t>:</a:t>
            </a:r>
          </a:p>
          <a:p>
            <a:pPr>
              <a:buNone/>
            </a:pPr>
            <a:r>
              <a:rPr lang="fr-FR" sz="1800" dirty="0" smtClean="0"/>
              <a:t>    -Parents élus (par Doodle): 22 /24 parents ont voté: </a:t>
            </a:r>
            <a:r>
              <a:rPr lang="fr-FR" sz="1800" dirty="0" smtClean="0">
                <a:latin typeface="Calibri"/>
              </a:rPr>
              <a:t>13/22 (59%) pour une semaine de 4 jours et 9/22 (41%) pour une semaine de 4,5 jours.</a:t>
            </a:r>
          </a:p>
          <a:p>
            <a:pPr>
              <a:buNone/>
            </a:pPr>
            <a:r>
              <a:rPr lang="fr-FR" sz="1800" dirty="0" smtClean="0">
                <a:latin typeface="Calibri"/>
              </a:rPr>
              <a:t>    -Enseignants et DDEN (vote à main levée): 2/17 (11,7%) ont voté contre la semaine de 4 jours – 4/17 (23,5%) se sont abstenus et 11/17(64,8%) ont voté pour la semaine de 4 jours.</a:t>
            </a:r>
          </a:p>
          <a:p>
            <a:pPr>
              <a:buNone/>
            </a:pPr>
            <a:r>
              <a:rPr lang="fr-FR" sz="1800" dirty="0" smtClean="0">
                <a:solidFill>
                  <a:srgbClr val="FF0000"/>
                </a:solidFill>
                <a:latin typeface="Calibri"/>
              </a:rPr>
              <a:t>       </a:t>
            </a:r>
            <a:r>
              <a:rPr lang="fr-FR" sz="1800" dirty="0" smtClean="0">
                <a:latin typeface="Calibri"/>
              </a:rPr>
              <a:t>(La mairie doit réunir </a:t>
            </a:r>
            <a:r>
              <a:rPr lang="fr-FR" sz="1800" smtClean="0">
                <a:latin typeface="Calibri"/>
              </a:rPr>
              <a:t>des commissions en </a:t>
            </a:r>
            <a:r>
              <a:rPr lang="fr-FR" sz="1800" dirty="0" smtClean="0">
                <a:latin typeface="Calibri"/>
              </a:rPr>
              <a:t>décembre.)</a:t>
            </a:r>
          </a:p>
          <a:p>
            <a:pPr>
              <a:buNone/>
            </a:pPr>
            <a:r>
              <a:rPr lang="fr-FR" sz="2800" b="1" dirty="0" smtClean="0">
                <a:latin typeface="Calibri"/>
              </a:rPr>
              <a:t>→</a:t>
            </a:r>
            <a:r>
              <a:rPr lang="fr-FR" sz="2800" b="1" u="sng" dirty="0" smtClean="0">
                <a:latin typeface="Calibri"/>
              </a:rPr>
              <a:t>BILAN</a:t>
            </a:r>
            <a:r>
              <a:rPr lang="fr-FR" sz="2800" b="1" dirty="0" smtClean="0">
                <a:latin typeface="Calibri"/>
              </a:rPr>
              <a:t>:</a:t>
            </a:r>
          </a:p>
          <a:p>
            <a:pPr>
              <a:buNone/>
            </a:pPr>
            <a:r>
              <a:rPr lang="fr-FR" sz="2800" b="1" dirty="0" smtClean="0">
                <a:latin typeface="Calibri"/>
              </a:rPr>
              <a:t>-Pour la semaine de 4 j: 61,5% (24/39)</a:t>
            </a:r>
          </a:p>
          <a:p>
            <a:pPr>
              <a:buNone/>
            </a:pPr>
            <a:r>
              <a:rPr lang="fr-FR" sz="2800" b="1" dirty="0" smtClean="0">
                <a:latin typeface="Calibri"/>
              </a:rPr>
              <a:t>-Pour la semaine de 4,5j: 28,2% ( 11/39)</a:t>
            </a:r>
          </a:p>
          <a:p>
            <a:pPr>
              <a:buNone/>
            </a:pPr>
            <a:r>
              <a:rPr lang="fr-FR" sz="2800" b="1" dirty="0" smtClean="0">
                <a:latin typeface="Calibri"/>
              </a:rPr>
              <a:t>-Abstentions: 10,3% (4/39)</a:t>
            </a:r>
            <a:endParaRPr lang="fr-FR" sz="2800" b="1" dirty="0" smtClean="0"/>
          </a:p>
        </p:txBody>
      </p:sp>
    </p:spTree>
    <p:extLst>
      <p:ext uri="{BB962C8B-B14F-4D97-AF65-F5344CB8AC3E}">
        <p14:creationId xmlns:p14="http://schemas.microsoft.com/office/powerpoint/2010/main" val="38361141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p:cTn id="4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0" dur="5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7" dur="500"/>
                                        <p:tgtEl>
                                          <p:spTgt spid="3">
                                            <p:txEl>
                                              <p:pRg st="7" end="7"/>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calcmode="lin" valueType="num">
                                      <p:cBhvr>
                                        <p:cTn id="6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4" dur="500"/>
                                        <p:tgtEl>
                                          <p:spTgt spid="3">
                                            <p:txEl>
                                              <p:pRg st="8" end="8"/>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anim calcmode="lin" valueType="num">
                                      <p:cBhvr>
                                        <p:cTn id="6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0"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1" dur="500"/>
                                        <p:tgtEl>
                                          <p:spTgt spid="3">
                                            <p:txEl>
                                              <p:pRg st="9" end="9"/>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16" fill="hold" grpId="0" nodeType="clickEffect">
                                  <p:stCondLst>
                                    <p:cond delay="0"/>
                                  </p:stCondLst>
                                  <p:childTnLst>
                                    <p:set>
                                      <p:cBhvr>
                                        <p:cTn id="75" dur="1" fill="hold">
                                          <p:stCondLst>
                                            <p:cond delay="0"/>
                                          </p:stCondLst>
                                        </p:cTn>
                                        <p:tgtEl>
                                          <p:spTgt spid="3">
                                            <p:txEl>
                                              <p:pRg st="10" end="10"/>
                                            </p:txEl>
                                          </p:spTgt>
                                        </p:tgtEl>
                                        <p:attrNameLst>
                                          <p:attrName>style.visibility</p:attrName>
                                        </p:attrNameLst>
                                      </p:cBhvr>
                                      <p:to>
                                        <p:strVal val="visible"/>
                                      </p:to>
                                    </p:set>
                                    <p:anim calcmode="lin" valueType="num">
                                      <p:cBhvr>
                                        <p:cTn id="76"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7"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908720"/>
          </a:xfrm>
        </p:spPr>
        <p:txBody>
          <a:bodyPr>
            <a:normAutofit/>
          </a:bodyPr>
          <a:lstStyle/>
          <a:p>
            <a:r>
              <a:rPr lang="fr-FR" sz="2400" b="1" u="sng" dirty="0" smtClean="0"/>
              <a:t>Questions diverses</a:t>
            </a:r>
            <a:endParaRPr lang="fr-FR" sz="2400" b="1" u="sng" dirty="0"/>
          </a:p>
        </p:txBody>
      </p:sp>
      <p:sp>
        <p:nvSpPr>
          <p:cNvPr id="3" name="Espace réservé du contenu 2"/>
          <p:cNvSpPr>
            <a:spLocks noGrp="1"/>
          </p:cNvSpPr>
          <p:nvPr>
            <p:ph idx="1"/>
          </p:nvPr>
        </p:nvSpPr>
        <p:spPr>
          <a:xfrm>
            <a:off x="467544" y="1196752"/>
            <a:ext cx="8208912" cy="4968552"/>
          </a:xfrm>
        </p:spPr>
        <p:txBody>
          <a:bodyPr>
            <a:normAutofit fontScale="25000" lnSpcReduction="20000"/>
          </a:bodyPr>
          <a:lstStyle/>
          <a:p>
            <a:r>
              <a:rPr lang="fr-FR" sz="5600" dirty="0" smtClean="0"/>
              <a:t>- </a:t>
            </a:r>
            <a:r>
              <a:rPr lang="fr-FR" sz="5600" dirty="0"/>
              <a:t>Emplois de Vie Scolaire : </a:t>
            </a:r>
            <a:r>
              <a:rPr lang="fr-FR" sz="5600" dirty="0" smtClean="0"/>
              <a:t>Les </a:t>
            </a:r>
            <a:r>
              <a:rPr lang="fr-FR" sz="5600" dirty="0"/>
              <a:t>contrats en cours sont en passe de se terminer, </a:t>
            </a:r>
            <a:r>
              <a:rPr lang="fr-FR" sz="5600" dirty="0" smtClean="0"/>
              <a:t>quid </a:t>
            </a:r>
            <a:r>
              <a:rPr lang="fr-FR" sz="5600" dirty="0"/>
              <a:t>des renouvellements pour une aide administrative au directeur de </a:t>
            </a:r>
            <a:r>
              <a:rPr lang="fr-FR" sz="5600" dirty="0" smtClean="0"/>
              <a:t>l’école.</a:t>
            </a:r>
          </a:p>
          <a:p>
            <a:pPr marL="0" indent="0">
              <a:buNone/>
            </a:pPr>
            <a:r>
              <a:rPr lang="fr-FR" sz="5600" dirty="0" smtClean="0">
                <a:latin typeface="Calibri"/>
              </a:rPr>
              <a:t>         →Un contrat de service civique (Hayat </a:t>
            </a:r>
            <a:r>
              <a:rPr lang="fr-FR" sz="5600" dirty="0" err="1" smtClean="0">
                <a:latin typeface="Calibri"/>
              </a:rPr>
              <a:t>Ghezzali</a:t>
            </a:r>
            <a:r>
              <a:rPr lang="fr-FR" sz="5600" dirty="0" smtClean="0">
                <a:latin typeface="Calibri"/>
              </a:rPr>
              <a:t>) vient d’être nommé (jusqu’en juillet 2018). </a:t>
            </a:r>
          </a:p>
          <a:p>
            <a:pPr marL="0" indent="0">
              <a:buNone/>
            </a:pPr>
            <a:endParaRPr lang="fr-FR" sz="5600" dirty="0" smtClean="0"/>
          </a:p>
          <a:p>
            <a:r>
              <a:rPr lang="fr-FR" sz="5600" dirty="0" smtClean="0"/>
              <a:t>- </a:t>
            </a:r>
            <a:r>
              <a:rPr lang="fr-FR" sz="5600" dirty="0"/>
              <a:t>La personne faisant traverser les enfants au niveau de la rue grande étape </a:t>
            </a:r>
            <a:r>
              <a:rPr lang="fr-FR" sz="5600" dirty="0" smtClean="0"/>
              <a:t>(Ecole </a:t>
            </a:r>
            <a:r>
              <a:rPr lang="fr-FR" sz="5600" dirty="0" err="1"/>
              <a:t>Doulcet</a:t>
            </a:r>
            <a:r>
              <a:rPr lang="fr-FR" sz="5600" dirty="0"/>
              <a:t>) n’est pas calée sur les mêmes horaires que la personne présente à l’école Jules </a:t>
            </a:r>
            <a:r>
              <a:rPr lang="fr-FR" sz="5600" dirty="0" smtClean="0"/>
              <a:t>Ferry, le matin. </a:t>
            </a:r>
            <a:r>
              <a:rPr lang="fr-FR" sz="5600" dirty="0"/>
              <a:t>Nous sommes conscients que cela doit être lié au quart d’heure de décalage d’ouverture des deux écoles mais cela présente un problème de sécurité rue Grande Etape. Serait-il possible que les horaires des 2 agents de la Mairie soient les mêmes ? (au moins sur l’heure de prise de service</a:t>
            </a:r>
            <a:r>
              <a:rPr lang="fr-FR" sz="5600" dirty="0" smtClean="0"/>
              <a:t>)</a:t>
            </a:r>
          </a:p>
          <a:p>
            <a:pPr>
              <a:buNone/>
            </a:pPr>
            <a:r>
              <a:rPr lang="fr-FR" sz="5600" dirty="0" smtClean="0">
                <a:latin typeface="Calibri"/>
              </a:rPr>
              <a:t>         →Les horaires vont être modifiés afin que la personne soit également présente devant le passage de l’école </a:t>
            </a:r>
            <a:r>
              <a:rPr lang="fr-FR" sz="5600" dirty="0" err="1" smtClean="0">
                <a:latin typeface="Calibri"/>
              </a:rPr>
              <a:t>Doulcet</a:t>
            </a:r>
            <a:r>
              <a:rPr lang="fr-FR" sz="5600" dirty="0" smtClean="0">
                <a:latin typeface="Calibri"/>
              </a:rPr>
              <a:t> . (</a:t>
            </a:r>
            <a:r>
              <a:rPr lang="fr-FR" sz="5600" dirty="0" err="1" smtClean="0">
                <a:latin typeface="Calibri"/>
              </a:rPr>
              <a:t>Cf</a:t>
            </a:r>
            <a:r>
              <a:rPr lang="fr-FR" sz="5600" dirty="0" smtClean="0">
                <a:latin typeface="Calibri"/>
              </a:rPr>
              <a:t> le schéma fourni par M. </a:t>
            </a:r>
            <a:r>
              <a:rPr lang="fr-FR" sz="5600" dirty="0" err="1" smtClean="0">
                <a:latin typeface="Calibri"/>
              </a:rPr>
              <a:t>Noirvache</a:t>
            </a:r>
            <a:r>
              <a:rPr lang="fr-FR" sz="5600" dirty="0" smtClean="0">
                <a:latin typeface="Calibri"/>
              </a:rPr>
              <a:t>).</a:t>
            </a:r>
          </a:p>
          <a:p>
            <a:pPr>
              <a:buNone/>
            </a:pPr>
            <a:endParaRPr lang="fr-FR" sz="5600" dirty="0"/>
          </a:p>
          <a:p>
            <a:r>
              <a:rPr lang="fr-FR" sz="5600" dirty="0"/>
              <a:t>- Les parents s’interrogent sur l’éventuel changement des rythmes scolaires à la rentrée 2018. L’adjointe au Maire en charge de l’éducation, Madame Michel, avait évoqué lors du dernier conseil d’école une consultation tripartite dès la rentrée (enseignants, parents, mairie</a:t>
            </a:r>
            <a:r>
              <a:rPr lang="fr-FR" sz="5600" dirty="0" smtClean="0"/>
              <a:t>), mais </a:t>
            </a:r>
            <a:r>
              <a:rPr lang="fr-FR" sz="5600" dirty="0"/>
              <a:t>à ce jour rien n’a été lancé. Visiblement quelques directeurs d’écoles (Lavoisier et Clovis Jacquiert) ont lancé des enquêtes en parallèle auprès de leurs enseignants et des parents. Quelle est la position de la Mairie à ce jour </a:t>
            </a:r>
            <a:r>
              <a:rPr lang="fr-FR" sz="5600" dirty="0" smtClean="0"/>
              <a:t>? </a:t>
            </a:r>
          </a:p>
          <a:p>
            <a:pPr>
              <a:buNone/>
            </a:pPr>
            <a:r>
              <a:rPr lang="fr-FR" sz="5600" dirty="0" smtClean="0">
                <a:latin typeface="Calibri"/>
              </a:rPr>
              <a:t>          →Voir les résultats de la consultation du conseil d’école,</a:t>
            </a:r>
          </a:p>
          <a:p>
            <a:pPr>
              <a:buNone/>
            </a:pPr>
            <a:endParaRPr lang="fr-FR" sz="5600" dirty="0"/>
          </a:p>
          <a:p>
            <a:r>
              <a:rPr lang="fr-FR" sz="5600" dirty="0"/>
              <a:t>- Aide aux leçons : </a:t>
            </a:r>
            <a:r>
              <a:rPr lang="fr-FR" sz="5600" dirty="0" smtClean="0"/>
              <a:t>sur </a:t>
            </a:r>
            <a:r>
              <a:rPr lang="fr-FR" sz="5600" dirty="0"/>
              <a:t>certains créneaux horaires, l’aide aux leçons est régulièrement annulée. De ce fait, les enfants qui sont inscrits ne font pas leur devoir sur le temps imparti. Comment peut-on améliorer cette situation </a:t>
            </a:r>
            <a:r>
              <a:rPr lang="fr-FR" sz="5600" dirty="0" smtClean="0"/>
              <a:t>?</a:t>
            </a:r>
          </a:p>
          <a:p>
            <a:pPr>
              <a:buNone/>
            </a:pPr>
            <a:r>
              <a:rPr lang="fr-FR" sz="5600" dirty="0" smtClean="0">
                <a:latin typeface="Calibri"/>
              </a:rPr>
              <a:t>         →Des difficultés pour recruter un enseignant châlonnais,  qui serait libre le mardi soir, afin d’encadrer l’atelier « Aide aux leçons ». Cette situation pourrait s’arranger en janvier.</a:t>
            </a:r>
            <a:endParaRPr lang="fr-FR" sz="5600" dirty="0"/>
          </a:p>
          <a:p>
            <a:pPr algn="just">
              <a:lnSpc>
                <a:spcPct val="170000"/>
              </a:lnSpc>
            </a:pPr>
            <a:endParaRPr lang="fr-FR" sz="2000" dirty="0" smtClean="0"/>
          </a:p>
          <a:p>
            <a:pPr algn="just">
              <a:lnSpc>
                <a:spcPct val="170000"/>
              </a:lnSpc>
            </a:pPr>
            <a:endParaRPr lang="fr-FR" sz="7200" dirty="0" smtClean="0"/>
          </a:p>
          <a:p>
            <a:pPr algn="just">
              <a:lnSpc>
                <a:spcPct val="170000"/>
              </a:lnSpc>
            </a:pPr>
            <a:endParaRPr lang="fr-FR" sz="7200" dirty="0" smtClean="0"/>
          </a:p>
          <a:p>
            <a:pPr>
              <a:lnSpc>
                <a:spcPct val="170000"/>
              </a:lnSpc>
            </a:pPr>
            <a:endParaRPr lang="fr-FR" dirty="0"/>
          </a:p>
        </p:txBody>
      </p:sp>
    </p:spTree>
    <p:extLst>
      <p:ext uri="{BB962C8B-B14F-4D97-AF65-F5344CB8AC3E}">
        <p14:creationId xmlns:p14="http://schemas.microsoft.com/office/powerpoint/2010/main" val="6175001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down)">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down)">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down)">
                                      <p:cBhvr>
                                        <p:cTn id="39" dur="5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wipe(down)">
                                      <p:cBhvr>
                                        <p:cTn id="44" dur="5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wipe(down)">
                                      <p:cBhvr>
                                        <p:cTn id="4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836712"/>
            <a:ext cx="8280920" cy="4832092"/>
          </a:xfrm>
          <a:prstGeom prst="rect">
            <a:avLst/>
          </a:prstGeom>
        </p:spPr>
        <p:txBody>
          <a:bodyPr wrap="square">
            <a:spAutoFit/>
          </a:bodyPr>
          <a:lstStyle/>
          <a:p>
            <a:pPr marL="285750" indent="-285750">
              <a:buFont typeface="Arial" panose="020B0604020202020204" pitchFamily="34" charset="0"/>
              <a:buChar char="•"/>
            </a:pPr>
            <a:r>
              <a:rPr lang="fr-FR" sz="1400" dirty="0"/>
              <a:t>- Les menus de la cantine ne sont toujours pas publiés de manière anticipée sur le site internet de la mairie (certains parents ont des enfants allergiques et ont besoin de connaitre la semaine précédant le mois suivant la constitution des menus</a:t>
            </a:r>
            <a:r>
              <a:rPr lang="fr-FR" sz="1400" dirty="0" smtClean="0"/>
              <a:t>).</a:t>
            </a:r>
          </a:p>
          <a:p>
            <a:pPr marL="285750" indent="-285750"/>
            <a:r>
              <a:rPr lang="fr-FR" sz="1400" dirty="0" smtClean="0">
                <a:latin typeface="Calibri"/>
              </a:rPr>
              <a:t>      →M. </a:t>
            </a:r>
            <a:r>
              <a:rPr lang="fr-FR" sz="1400" dirty="0" err="1" smtClean="0">
                <a:latin typeface="Calibri"/>
              </a:rPr>
              <a:t>Noirvache</a:t>
            </a:r>
            <a:r>
              <a:rPr lang="fr-FR" sz="1400" dirty="0" smtClean="0">
                <a:latin typeface="Calibri"/>
              </a:rPr>
              <a:t> propose que le menu soit distribué, le plus tôt possible, aux élèves présentant une allergie.</a:t>
            </a:r>
          </a:p>
          <a:p>
            <a:pPr marL="285750" indent="-285750"/>
            <a:endParaRPr lang="fr-FR" sz="1400" dirty="0"/>
          </a:p>
          <a:p>
            <a:pPr marL="285750" indent="-285750">
              <a:buFont typeface="Arial" panose="020B0604020202020204" pitchFamily="34" charset="0"/>
              <a:buChar char="•"/>
            </a:pPr>
            <a:r>
              <a:rPr lang="fr-FR" sz="1400" dirty="0"/>
              <a:t>- La journée porte ouverte du collège Perrot d’</a:t>
            </a:r>
            <a:r>
              <a:rPr lang="fr-FR" sz="1400" dirty="0" err="1"/>
              <a:t>Ablancourt</a:t>
            </a:r>
            <a:r>
              <a:rPr lang="fr-FR" sz="1400" dirty="0"/>
              <a:t> ayant lieu en Mars, est-il possible d’organiser une réunion découverte pour les CM1 et CM2, avec également des explications sur la poursuite du parcours SI au collège</a:t>
            </a:r>
            <a:r>
              <a:rPr lang="fr-FR" sz="1400" dirty="0" smtClean="0"/>
              <a:t>.</a:t>
            </a:r>
          </a:p>
          <a:p>
            <a:pPr marL="285750" indent="-285750"/>
            <a:r>
              <a:rPr lang="fr-FR" sz="1400" dirty="0" smtClean="0">
                <a:latin typeface="Calibri"/>
              </a:rPr>
              <a:t>     →La demande sera transmise au principal du collège Perrot d’ </a:t>
            </a:r>
            <a:r>
              <a:rPr lang="fr-FR" sz="1400" dirty="0" err="1" smtClean="0">
                <a:latin typeface="Calibri"/>
              </a:rPr>
              <a:t>Ablancourt</a:t>
            </a:r>
            <a:r>
              <a:rPr lang="fr-FR" sz="1400" dirty="0" smtClean="0">
                <a:latin typeface="Calibri"/>
              </a:rPr>
              <a:t>.</a:t>
            </a:r>
          </a:p>
          <a:p>
            <a:pPr marL="285750" indent="-285750"/>
            <a:endParaRPr lang="fr-FR" sz="1400" dirty="0"/>
          </a:p>
          <a:p>
            <a:pPr marL="285750" indent="-285750">
              <a:buFont typeface="Arial" panose="020B0604020202020204" pitchFamily="34" charset="0"/>
              <a:buChar char="•"/>
            </a:pPr>
            <a:r>
              <a:rPr lang="fr-FR" sz="1400" dirty="0"/>
              <a:t>- Est-il possible d’organiser en début d'année la réunion d’information sur la section internationale, pour les élèves de Jules Ferry et ouverte également aux autres </a:t>
            </a:r>
            <a:r>
              <a:rPr lang="fr-FR" sz="1400" dirty="0" smtClean="0"/>
              <a:t>écoles?</a:t>
            </a:r>
          </a:p>
          <a:p>
            <a:pPr marL="285750" indent="-285750"/>
            <a:r>
              <a:rPr lang="fr-FR" sz="1400" dirty="0" smtClean="0">
                <a:latin typeface="Calibri"/>
              </a:rPr>
              <a:t>      →La demande sera étudiée.</a:t>
            </a:r>
          </a:p>
          <a:p>
            <a:pPr marL="285750" indent="-285750"/>
            <a:endParaRPr lang="fr-FR" sz="1400" dirty="0"/>
          </a:p>
          <a:p>
            <a:pPr marL="285750" indent="-285750">
              <a:buFont typeface="Arial" panose="020B0604020202020204" pitchFamily="34" charset="0"/>
              <a:buChar char="•"/>
            </a:pPr>
            <a:r>
              <a:rPr lang="fr-FR" sz="1400" dirty="0"/>
              <a:t>- Serait-il possible de couvrir l’abri à </a:t>
            </a:r>
            <a:r>
              <a:rPr lang="fr-FR" sz="1400" dirty="0" smtClean="0"/>
              <a:t>vélos?</a:t>
            </a:r>
          </a:p>
          <a:p>
            <a:pPr marL="285750" indent="-285750"/>
            <a:r>
              <a:rPr lang="fr-FR" sz="1400" dirty="0" smtClean="0">
                <a:latin typeface="Calibri"/>
              </a:rPr>
              <a:t>      →</a:t>
            </a:r>
            <a:r>
              <a:rPr lang="fr-FR" sz="1400" dirty="0" err="1" smtClean="0">
                <a:latin typeface="Calibri"/>
              </a:rPr>
              <a:t>M.Noirvache</a:t>
            </a:r>
            <a:r>
              <a:rPr lang="fr-FR" sz="1400" dirty="0" smtClean="0">
                <a:latin typeface="Calibri"/>
              </a:rPr>
              <a:t>: « La demande va être étudiée par les services techniques. »</a:t>
            </a:r>
          </a:p>
          <a:p>
            <a:pPr marL="285750" indent="-285750"/>
            <a:endParaRPr lang="fr-FR" sz="1400" dirty="0"/>
          </a:p>
          <a:p>
            <a:pPr marL="285750" indent="-285750">
              <a:buFont typeface="Arial" panose="020B0604020202020204" pitchFamily="34" charset="0"/>
              <a:buChar char="•"/>
            </a:pPr>
            <a:r>
              <a:rPr lang="fr-FR" sz="1400" dirty="0" smtClean="0"/>
              <a:t>En </a:t>
            </a:r>
            <a:r>
              <a:rPr lang="fr-FR" sz="1400" dirty="0"/>
              <a:t>début d’année lors de la réunion sur le </a:t>
            </a:r>
            <a:r>
              <a:rPr lang="fr-FR" sz="1400" dirty="0" smtClean="0"/>
              <a:t>périscolaire, des </a:t>
            </a:r>
            <a:r>
              <a:rPr lang="fr-FR" sz="1400" dirty="0"/>
              <a:t>parents se sont plaints du timing très serré des repas de midi pour les enfants déjeunant dans les écoles extérieures. Certains élèves semblent manquer de temps pour déjeuner (voire même pour un passage aux toilettes) et il arriverait que certains plats viennent à manquer en quantité. Ces soucis sont-ils solutionnés </a:t>
            </a:r>
            <a:r>
              <a:rPr lang="fr-FR" sz="1400" dirty="0" smtClean="0"/>
              <a:t>?</a:t>
            </a:r>
          </a:p>
          <a:p>
            <a:pPr marL="285750" indent="-285750"/>
            <a:r>
              <a:rPr lang="fr-FR" sz="1400" dirty="0" smtClean="0">
                <a:latin typeface="Calibri"/>
              </a:rPr>
              <a:t>       →Tout a été résolu dans les premières semaines de la rentrée.</a:t>
            </a:r>
            <a:endParaRPr lang="fr-FR" sz="1400" dirty="0"/>
          </a:p>
        </p:txBody>
      </p:sp>
    </p:spTree>
    <p:extLst>
      <p:ext uri="{BB962C8B-B14F-4D97-AF65-F5344CB8AC3E}">
        <p14:creationId xmlns:p14="http://schemas.microsoft.com/office/powerpoint/2010/main" val="23560767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dow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ipe(down)">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wipe(down)">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wipe(down)">
                                      <p:cBhvr>
                                        <p:cTn id="37" dur="500"/>
                                        <p:tgtEl>
                                          <p:spTgt spid="2">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wipe(down)">
                                      <p:cBhvr>
                                        <p:cTn id="42" dur="500"/>
                                        <p:tgtEl>
                                          <p:spTgt spid="2">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
                                            <p:txEl>
                                              <p:pRg st="12" end="12"/>
                                            </p:txEl>
                                          </p:spTgt>
                                        </p:tgtEl>
                                        <p:attrNameLst>
                                          <p:attrName>style.visibility</p:attrName>
                                        </p:attrNameLst>
                                      </p:cBhvr>
                                      <p:to>
                                        <p:strVal val="visible"/>
                                      </p:to>
                                    </p:set>
                                    <p:animEffect transition="in" filter="wipe(down)">
                                      <p:cBhvr>
                                        <p:cTn id="47" dur="500"/>
                                        <p:tgtEl>
                                          <p:spTgt spid="2">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
                                            <p:txEl>
                                              <p:pRg st="13" end="13"/>
                                            </p:txEl>
                                          </p:spTgt>
                                        </p:tgtEl>
                                        <p:attrNameLst>
                                          <p:attrName>style.visibility</p:attrName>
                                        </p:attrNameLst>
                                      </p:cBhvr>
                                      <p:to>
                                        <p:strVal val="visible"/>
                                      </p:to>
                                    </p:set>
                                    <p:animEffect transition="in" filter="wipe(down)">
                                      <p:cBhvr>
                                        <p:cTn id="52"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lllL</a:t>
            </a:r>
            <a:endParaRPr lang="fr-FR" dirty="0"/>
          </a:p>
        </p:txBody>
      </p:sp>
      <p:sp>
        <p:nvSpPr>
          <p:cNvPr id="3" name="Espace réservé du contenu 2"/>
          <p:cNvSpPr>
            <a:spLocks noGrp="1"/>
          </p:cNvSpPr>
          <p:nvPr>
            <p:ph idx="1"/>
          </p:nvPr>
        </p:nvSpPr>
        <p:spPr/>
        <p:txBody>
          <a:bodyPr/>
          <a:lstStyle/>
          <a:p>
            <a:endParaRPr lang="fr-FR"/>
          </a:p>
        </p:txBody>
      </p:sp>
      <p:pic>
        <p:nvPicPr>
          <p:cNvPr id="4" name="Image 3"/>
          <p:cNvPicPr>
            <a:picLocks noChangeAspect="1"/>
          </p:cNvPicPr>
          <p:nvPr/>
        </p:nvPicPr>
        <p:blipFill>
          <a:blip r:embed="rId2" cstate="print"/>
          <a:stretch>
            <a:fillRect/>
          </a:stretch>
        </p:blipFill>
        <p:spPr>
          <a:xfrm>
            <a:off x="107504" y="476672"/>
            <a:ext cx="8825137" cy="5400600"/>
          </a:xfrm>
          <a:prstGeom prst="rect">
            <a:avLst/>
          </a:prstGeom>
        </p:spPr>
      </p:pic>
    </p:spTree>
    <p:extLst>
      <p:ext uri="{BB962C8B-B14F-4D97-AF65-F5344CB8AC3E}">
        <p14:creationId xmlns:p14="http://schemas.microsoft.com/office/powerpoint/2010/main" val="1630802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Dates à retenir</a:t>
            </a:r>
            <a:endParaRPr lang="fr-FR" b="1" u="sng" dirty="0"/>
          </a:p>
        </p:txBody>
      </p:sp>
      <p:sp>
        <p:nvSpPr>
          <p:cNvPr id="3" name="Espace réservé du contenu 2"/>
          <p:cNvSpPr>
            <a:spLocks noGrp="1"/>
          </p:cNvSpPr>
          <p:nvPr>
            <p:ph idx="1"/>
          </p:nvPr>
        </p:nvSpPr>
        <p:spPr/>
        <p:txBody>
          <a:bodyPr/>
          <a:lstStyle/>
          <a:p>
            <a:r>
              <a:rPr lang="fr-FR" b="1" u="sng" dirty="0" smtClean="0"/>
              <a:t>Conseil d’école 2</a:t>
            </a:r>
            <a:r>
              <a:rPr lang="fr-FR" b="1" u="sng" baseline="30000" dirty="0" smtClean="0"/>
              <a:t>ème</a:t>
            </a:r>
            <a:r>
              <a:rPr lang="fr-FR" b="1" u="sng" dirty="0" smtClean="0"/>
              <a:t> trimestre</a:t>
            </a:r>
            <a:r>
              <a:rPr lang="fr-FR" b="1" dirty="0" smtClean="0"/>
              <a:t>: 23 mars 2018</a:t>
            </a:r>
          </a:p>
          <a:p>
            <a:r>
              <a:rPr lang="fr-FR" b="1" u="sng" dirty="0" smtClean="0"/>
              <a:t>Conseil d’école 3</a:t>
            </a:r>
            <a:r>
              <a:rPr lang="fr-FR" b="1" u="sng" baseline="30000" dirty="0" smtClean="0"/>
              <a:t>ème</a:t>
            </a:r>
            <a:r>
              <a:rPr lang="fr-FR" b="1" u="sng" dirty="0" smtClean="0"/>
              <a:t> trimestre</a:t>
            </a:r>
            <a:r>
              <a:rPr lang="fr-FR" b="1" dirty="0" smtClean="0"/>
              <a:t>: 29 juin 2018</a:t>
            </a:r>
          </a:p>
          <a:p>
            <a:r>
              <a:rPr lang="fr-FR" b="1" u="sng" dirty="0" smtClean="0"/>
              <a:t>Fête de l’école</a:t>
            </a:r>
            <a:r>
              <a:rPr lang="fr-FR" b="1" dirty="0" smtClean="0"/>
              <a:t>: 22 juin 2018</a:t>
            </a:r>
            <a:endParaRPr lang="fr-FR" b="1" dirty="0"/>
          </a:p>
        </p:txBody>
      </p:sp>
    </p:spTree>
    <p:extLst>
      <p:ext uri="{BB962C8B-B14F-4D97-AF65-F5344CB8AC3E}">
        <p14:creationId xmlns:p14="http://schemas.microsoft.com/office/powerpoint/2010/main" val="252658638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60648"/>
            <a:ext cx="8229600" cy="1143000"/>
          </a:xfrm>
        </p:spPr>
        <p:txBody>
          <a:bodyPr/>
          <a:lstStyle/>
          <a:p>
            <a:r>
              <a:rPr lang="fr-FR" b="1" u="sng" dirty="0" smtClean="0"/>
              <a:t>Ordre du jour</a:t>
            </a:r>
            <a:endParaRPr lang="fr-FR" b="1" u="sng" dirty="0"/>
          </a:p>
        </p:txBody>
      </p:sp>
      <p:sp>
        <p:nvSpPr>
          <p:cNvPr id="3" name="Espace réservé du contenu 2"/>
          <p:cNvSpPr>
            <a:spLocks noGrp="1"/>
          </p:cNvSpPr>
          <p:nvPr>
            <p:ph idx="1"/>
          </p:nvPr>
        </p:nvSpPr>
        <p:spPr/>
        <p:txBody>
          <a:bodyPr>
            <a:normAutofit fontScale="47500" lnSpcReduction="20000"/>
          </a:bodyPr>
          <a:lstStyle/>
          <a:p>
            <a:pPr algn="ctr">
              <a:buNone/>
            </a:pPr>
            <a:endParaRPr lang="fr-FR" sz="6400" dirty="0" smtClean="0"/>
          </a:p>
          <a:p>
            <a:pPr lvl="0" algn="just"/>
            <a:r>
              <a:rPr lang="fr-FR" sz="6400" dirty="0" smtClean="0"/>
              <a:t>Rentrée 2017: Effectifs, organisation pédagogique et bilan du 1</a:t>
            </a:r>
            <a:r>
              <a:rPr lang="fr-FR" sz="6400" baseline="30000" dirty="0" smtClean="0"/>
              <a:t>er</a:t>
            </a:r>
            <a:r>
              <a:rPr lang="fr-FR" sz="6400" dirty="0" smtClean="0"/>
              <a:t> trimestre,</a:t>
            </a:r>
          </a:p>
          <a:p>
            <a:pPr lvl="0" algn="just"/>
            <a:r>
              <a:rPr lang="fr-FR" sz="6400" dirty="0" smtClean="0"/>
              <a:t>Règlement intérieur, charte de la laïcité, charte internet, </a:t>
            </a:r>
            <a:r>
              <a:rPr lang="fr-FR" sz="6400" dirty="0" err="1" smtClean="0"/>
              <a:t>Iconito</a:t>
            </a:r>
            <a:r>
              <a:rPr lang="fr-FR" sz="6400" dirty="0" smtClean="0"/>
              <a:t>.</a:t>
            </a:r>
          </a:p>
          <a:p>
            <a:pPr lvl="0" algn="just"/>
            <a:r>
              <a:rPr lang="fr-FR" sz="6400" dirty="0" smtClean="0"/>
              <a:t>APC, projets de classe, sorties et séjours.</a:t>
            </a:r>
          </a:p>
          <a:p>
            <a:pPr lvl="0" algn="just"/>
            <a:r>
              <a:rPr lang="fr-FR" sz="6400" dirty="0" smtClean="0"/>
              <a:t>Informations diverses.</a:t>
            </a:r>
          </a:p>
          <a:p>
            <a:pPr lvl="0" algn="just"/>
            <a:r>
              <a:rPr lang="fr-FR" sz="6400" dirty="0" smtClean="0"/>
              <a:t>Réflexion sur l’organisation du temps scolaire.</a:t>
            </a:r>
          </a:p>
          <a:p>
            <a:pPr lvl="0" algn="just"/>
            <a:r>
              <a:rPr lang="fr-FR" sz="6400" dirty="0" smtClean="0"/>
              <a:t>Questions diverses soumises avant le jour de la réunion.</a:t>
            </a:r>
          </a:p>
          <a:p>
            <a:endParaRPr lang="fr-FR"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heel(1)">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heel(1)">
                                      <p:cBhvr>
                                        <p:cTn id="24" dur="2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heel(1)">
                                      <p:cBhvr>
                                        <p:cTn id="29" dur="2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heel(1)">
                                      <p:cBhvr>
                                        <p:cTn id="34" dur="2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heel(1)">
                                      <p:cBhvr>
                                        <p:cTn id="3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16632"/>
            <a:ext cx="8229600" cy="1143000"/>
          </a:xfrm>
        </p:spPr>
        <p:txBody>
          <a:bodyPr/>
          <a:lstStyle/>
          <a:p>
            <a:r>
              <a:rPr lang="fr-FR" b="1" u="sng" dirty="0" smtClean="0"/>
              <a:t>Effectifs au 17 novembre 2017</a:t>
            </a:r>
            <a:endParaRPr lang="fr-FR" b="1" u="sng"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3354279486"/>
              </p:ext>
            </p:extLst>
          </p:nvPr>
        </p:nvGraphicFramePr>
        <p:xfrm>
          <a:off x="1187624" y="1196752"/>
          <a:ext cx="3744416" cy="5600068"/>
        </p:xfrm>
        <a:graphic>
          <a:graphicData uri="http://schemas.openxmlformats.org/drawingml/2006/table">
            <a:tbl>
              <a:tblPr/>
              <a:tblGrid>
                <a:gridCol w="1872208"/>
                <a:gridCol w="1872208"/>
              </a:tblGrid>
              <a:tr h="263842">
                <a:tc>
                  <a:txBody>
                    <a:bodyPr/>
                    <a:lstStyle/>
                    <a:p>
                      <a:pPr algn="ctr" rtl="0"/>
                      <a:r>
                        <a:rPr lang="fr-FR" sz="1400" dirty="0">
                          <a:effectLst/>
                        </a:rPr>
                        <a:t>CP Mme </a:t>
                      </a:r>
                      <a:r>
                        <a:rPr lang="fr-FR" sz="1400" dirty="0" smtClean="0">
                          <a:effectLst/>
                        </a:rPr>
                        <a:t>MILLOT/Mme GOUSSARD</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fr-FR" sz="1400" dirty="0" smtClean="0">
                          <a:effectLst/>
                        </a:rPr>
                        <a:t>22</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842">
                <a:tc>
                  <a:txBody>
                    <a:bodyPr/>
                    <a:lstStyle/>
                    <a:p>
                      <a:pPr algn="ctr" rtl="0"/>
                      <a:r>
                        <a:rPr lang="fr-FR" sz="1400" dirty="0" smtClean="0">
                          <a:effectLst/>
                        </a:rPr>
                        <a:t>  CP </a:t>
                      </a:r>
                      <a:r>
                        <a:rPr lang="fr-FR" sz="1400" dirty="0">
                          <a:effectLst/>
                        </a:rPr>
                        <a:t>Mme LEGRAIN</a:t>
                      </a: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fr-FR" sz="1400" dirty="0" smtClean="0">
                          <a:effectLst/>
                        </a:rPr>
                        <a:t>22</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9946">
                <a:tc>
                  <a:txBody>
                    <a:bodyPr/>
                    <a:lstStyle/>
                    <a:p>
                      <a:pPr algn="ctr" rtl="0"/>
                      <a:r>
                        <a:rPr lang="fr-FR" sz="1400" dirty="0" smtClean="0">
                          <a:effectLst/>
                        </a:rPr>
                        <a:t>      CP </a:t>
                      </a:r>
                      <a:r>
                        <a:rPr lang="fr-FR" sz="1400" dirty="0">
                          <a:effectLst/>
                        </a:rPr>
                        <a:t>Mme CHEDAILLE</a:t>
                      </a: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fr-FR" sz="1400" dirty="0" smtClean="0">
                          <a:effectLst/>
                        </a:rPr>
                        <a:t>22</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842">
                <a:tc>
                  <a:txBody>
                    <a:bodyPr/>
                    <a:lstStyle/>
                    <a:p>
                      <a:pPr algn="ctr" rtl="0"/>
                      <a:r>
                        <a:rPr lang="fr-FR" sz="1400" dirty="0">
                          <a:effectLst/>
                        </a:rPr>
                        <a:t>CE1 Mme FALL</a:t>
                      </a: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fr-FR" sz="1400" dirty="0" smtClean="0">
                          <a:effectLst/>
                        </a:rPr>
                        <a:t>27</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842">
                <a:tc>
                  <a:txBody>
                    <a:bodyPr/>
                    <a:lstStyle/>
                    <a:p>
                      <a:pPr algn="ctr" rtl="0"/>
                      <a:r>
                        <a:rPr lang="fr-FR" sz="1400" dirty="0" smtClean="0">
                          <a:effectLst/>
                        </a:rPr>
                        <a:t>CE1/CE2 </a:t>
                      </a:r>
                      <a:r>
                        <a:rPr lang="fr-FR" sz="1400" dirty="0">
                          <a:effectLst/>
                        </a:rPr>
                        <a:t>Mme </a:t>
                      </a:r>
                      <a:r>
                        <a:rPr lang="fr-FR" sz="1400" dirty="0" smtClean="0">
                          <a:effectLst/>
                        </a:rPr>
                        <a:t>TRIBOUT</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fr-FR" sz="1400" dirty="0" smtClean="0">
                          <a:effectLst/>
                        </a:rPr>
                        <a:t>26 (20+6)</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842">
                <a:tc>
                  <a:txBody>
                    <a:bodyPr/>
                    <a:lstStyle/>
                    <a:p>
                      <a:pPr algn="ctr" rtl="0"/>
                      <a:r>
                        <a:rPr lang="fr-FR" sz="1400" dirty="0" smtClean="0">
                          <a:effectLst/>
                        </a:rPr>
                        <a:t>CE1 Mme LEMOINE</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fr-FR" sz="1400" dirty="0" smtClean="0">
                          <a:effectLst/>
                        </a:rPr>
                        <a:t>26</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842">
                <a:tc>
                  <a:txBody>
                    <a:bodyPr/>
                    <a:lstStyle/>
                    <a:p>
                      <a:pPr algn="ctr" rtl="0"/>
                      <a:r>
                        <a:rPr lang="fr-FR" sz="1400" dirty="0">
                          <a:effectLst/>
                        </a:rPr>
                        <a:t>CE2 Mme FERANDEL</a:t>
                      </a: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fr-FR" sz="1400" dirty="0" smtClean="0">
                          <a:effectLst/>
                        </a:rPr>
                        <a:t>28</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9946">
                <a:tc>
                  <a:txBody>
                    <a:bodyPr/>
                    <a:lstStyle/>
                    <a:p>
                      <a:pPr algn="ctr" rtl="0"/>
                      <a:r>
                        <a:rPr lang="fr-FR" sz="1400" dirty="0">
                          <a:effectLst/>
                        </a:rPr>
                        <a:t>CE2 SI Mme </a:t>
                      </a:r>
                      <a:r>
                        <a:rPr lang="fr-FR" sz="1400" dirty="0" smtClean="0">
                          <a:effectLst/>
                        </a:rPr>
                        <a:t>ROGER-CALLEWAERT</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fr-FR" sz="1400" dirty="0" smtClean="0">
                          <a:effectLst/>
                        </a:rPr>
                        <a:t>28</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842">
                <a:tc>
                  <a:txBody>
                    <a:bodyPr/>
                    <a:lstStyle/>
                    <a:p>
                      <a:pPr algn="ctr" rtl="0"/>
                      <a:r>
                        <a:rPr lang="fr-FR" sz="1400" dirty="0" smtClean="0">
                          <a:effectLst/>
                        </a:rPr>
                        <a:t>CE2/CM1 Mme</a:t>
                      </a:r>
                      <a:r>
                        <a:rPr lang="fr-FR" sz="1400" baseline="0" dirty="0" smtClean="0">
                          <a:effectLst/>
                        </a:rPr>
                        <a:t> HENRY</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fr-FR" sz="1400" dirty="0" smtClean="0">
                          <a:effectLst/>
                        </a:rPr>
                        <a:t>28 (5+23)</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9946">
                <a:tc>
                  <a:txBody>
                    <a:bodyPr/>
                    <a:lstStyle/>
                    <a:p>
                      <a:pPr algn="ctr" rtl="0"/>
                      <a:r>
                        <a:rPr lang="fr-FR" sz="1400" dirty="0">
                          <a:effectLst/>
                        </a:rPr>
                        <a:t>CM1 Mme </a:t>
                      </a:r>
                      <a:r>
                        <a:rPr lang="fr-FR" sz="1400" dirty="0" smtClean="0">
                          <a:effectLst/>
                        </a:rPr>
                        <a:t>LESCANNE/Mme</a:t>
                      </a:r>
                      <a:r>
                        <a:rPr lang="fr-FR" sz="1400" baseline="0" dirty="0" smtClean="0">
                          <a:effectLst/>
                        </a:rPr>
                        <a:t> KERSENA</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fr-FR" sz="1400" dirty="0" smtClean="0">
                          <a:effectLst/>
                        </a:rPr>
                        <a:t>28</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9946">
                <a:tc>
                  <a:txBody>
                    <a:bodyPr/>
                    <a:lstStyle/>
                    <a:p>
                      <a:pPr algn="ctr" rtl="0"/>
                      <a:r>
                        <a:rPr lang="fr-FR" sz="1400" dirty="0" smtClean="0">
                          <a:effectLst/>
                        </a:rPr>
                        <a:t>CM1 SI</a:t>
                      </a:r>
                      <a:r>
                        <a:rPr lang="fr-FR" sz="1400" baseline="0" dirty="0" smtClean="0">
                          <a:effectLst/>
                        </a:rPr>
                        <a:t> </a:t>
                      </a:r>
                      <a:r>
                        <a:rPr lang="fr-FR" sz="1400" dirty="0" smtClean="0">
                          <a:effectLst/>
                        </a:rPr>
                        <a:t>Mme</a:t>
                      </a:r>
                      <a:r>
                        <a:rPr lang="fr-FR" sz="1400" baseline="0" dirty="0" smtClean="0">
                          <a:effectLst/>
                        </a:rPr>
                        <a:t> HOLVOET</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fr-FR" sz="1400" dirty="0" smtClean="0">
                          <a:effectLst/>
                        </a:rPr>
                        <a:t>23</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842">
                <a:tc>
                  <a:txBody>
                    <a:bodyPr/>
                    <a:lstStyle/>
                    <a:p>
                      <a:pPr algn="ctr" rtl="0"/>
                      <a:r>
                        <a:rPr lang="fr-FR" sz="1400" dirty="0" smtClean="0">
                          <a:effectLst/>
                        </a:rPr>
                        <a:t>CM2</a:t>
                      </a:r>
                      <a:r>
                        <a:rPr lang="fr-FR" sz="1400" baseline="0" dirty="0" smtClean="0">
                          <a:effectLst/>
                        </a:rPr>
                        <a:t> Mme POLY</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fr-FR" sz="1400" dirty="0" smtClean="0">
                          <a:effectLst/>
                        </a:rPr>
                        <a:t>26</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842">
                <a:tc>
                  <a:txBody>
                    <a:bodyPr/>
                    <a:lstStyle/>
                    <a:p>
                      <a:pPr algn="ctr" rtl="0"/>
                      <a:r>
                        <a:rPr lang="fr-FR" sz="1400" dirty="0">
                          <a:effectLst/>
                        </a:rPr>
                        <a:t>CM2 </a:t>
                      </a:r>
                      <a:r>
                        <a:rPr lang="fr-FR" sz="1400" dirty="0" smtClean="0">
                          <a:effectLst/>
                        </a:rPr>
                        <a:t>Mme</a:t>
                      </a:r>
                      <a:r>
                        <a:rPr lang="fr-FR" sz="1400" baseline="0" dirty="0" smtClean="0">
                          <a:effectLst/>
                        </a:rPr>
                        <a:t> DURAND/Mme GOUSSARD</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fr-FR" sz="1400" dirty="0" smtClean="0">
                          <a:effectLst/>
                        </a:rPr>
                        <a:t>26</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842">
                <a:tc>
                  <a:txBody>
                    <a:bodyPr/>
                    <a:lstStyle/>
                    <a:p>
                      <a:pPr algn="ctr" rtl="0"/>
                      <a:r>
                        <a:rPr lang="fr-FR" sz="1400" dirty="0">
                          <a:effectLst/>
                        </a:rPr>
                        <a:t>CM2 </a:t>
                      </a:r>
                      <a:r>
                        <a:rPr lang="fr-FR" sz="1400" dirty="0" smtClean="0">
                          <a:effectLst/>
                        </a:rPr>
                        <a:t>SI</a:t>
                      </a:r>
                      <a:r>
                        <a:rPr lang="fr-FR" sz="1400" baseline="0" dirty="0" smtClean="0">
                          <a:effectLst/>
                        </a:rPr>
                        <a:t> Mme LETE</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fr-FR" sz="1400" dirty="0" smtClean="0">
                          <a:effectLst/>
                        </a:rPr>
                        <a:t>23</a:t>
                      </a:r>
                      <a:endParaRPr lang="fr-FR" sz="1400" dirty="0">
                        <a:effectLst/>
                      </a:endParaRPr>
                    </a:p>
                  </a:txBody>
                  <a:tcPr marL="34154" marR="34154" marT="34154" marB="341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53"/>
          <p:cNvSpPr>
            <a:spLocks noChangeArrowheads="1"/>
          </p:cNvSpPr>
          <p:nvPr/>
        </p:nvSpPr>
        <p:spPr bwMode="auto">
          <a:xfrm>
            <a:off x="5436096" y="272553"/>
            <a:ext cx="2376263"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altLang="fr-FR" sz="1600"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fr-FR" altLang="fr-FR" sz="1600" b="1" dirty="0" smtClean="0">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altLang="fr-FR" sz="1600"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fr-FR" altLang="fr-FR" sz="1600" b="1" dirty="0" smtClean="0">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altLang="fr-FR" sz="1600"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chemeClr val="tx1"/>
                </a:solidFill>
                <a:effectLst/>
                <a:latin typeface="Arial" charset="0"/>
              </a:rPr>
              <a:t>Ecole Jules Ferry </a:t>
            </a:r>
          </a:p>
          <a:p>
            <a:pPr marL="0" marR="0" lvl="0" indent="0" algn="ctr" defTabSz="914400" rtl="0" eaLnBrk="1" fontAlgn="base" latinLnBrk="0" hangingPunct="1">
              <a:lnSpc>
                <a:spcPct val="100000"/>
              </a:lnSpc>
              <a:spcBef>
                <a:spcPct val="0"/>
              </a:spcBef>
              <a:spcAft>
                <a:spcPct val="0"/>
              </a:spcAft>
              <a:buClrTx/>
              <a:buSzTx/>
              <a:buFontTx/>
              <a:buNone/>
              <a:tabLst/>
            </a:pPr>
            <a:r>
              <a:rPr lang="fr-FR" altLang="fr-FR" sz="1600" b="1" dirty="0" smtClean="0">
                <a:latin typeface="Arial" charset="0"/>
              </a:rPr>
              <a:t>C</a:t>
            </a:r>
            <a:r>
              <a:rPr kumimoji="0" lang="fr-FR" altLang="fr-FR" sz="1600" b="1" i="0" u="none" strike="noStrike" cap="none" normalizeH="0" baseline="0" dirty="0" smtClean="0">
                <a:ln>
                  <a:noFill/>
                </a:ln>
                <a:solidFill>
                  <a:schemeClr val="tx1"/>
                </a:solidFill>
                <a:effectLst/>
                <a:latin typeface="Arial" charset="0"/>
              </a:rPr>
              <a:t>hâlons-en-Champagne</a:t>
            </a:r>
            <a:endParaRPr kumimoji="0" lang="fr-FR" altLang="fr-FR" sz="16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chemeClr val="tx1"/>
                </a:solidFill>
                <a:effectLst/>
                <a:latin typeface="Arial" charset="0"/>
              </a:rPr>
              <a:t>2017-2018</a:t>
            </a:r>
            <a:endParaRPr kumimoji="0" lang="fr-FR" altLang="fr-FR" sz="16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chemeClr val="tx1"/>
                </a:solidFill>
                <a:effectLst/>
                <a:latin typeface="Arial" charset="0"/>
              </a:rPr>
              <a:t/>
            </a:r>
            <a:br>
              <a:rPr kumimoji="0" lang="fr-FR" altLang="fr-FR" sz="1600" b="0" i="0" u="none" strike="noStrike" cap="none" normalizeH="0" baseline="0" dirty="0" smtClean="0">
                <a:ln>
                  <a:noFill/>
                </a:ln>
                <a:solidFill>
                  <a:schemeClr val="tx1"/>
                </a:solidFill>
                <a:effectLst/>
                <a:latin typeface="Arial" charset="0"/>
              </a:rPr>
            </a:br>
            <a:endParaRPr kumimoji="0" lang="fr-FR" altLang="fr-FR" sz="16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chemeClr val="tx1"/>
                </a:solidFill>
                <a:effectLst/>
                <a:latin typeface="Arial" charset="0"/>
              </a:rPr>
              <a:t>CP : </a:t>
            </a:r>
            <a:r>
              <a:rPr lang="fr-FR" altLang="fr-FR" sz="1600" b="1" dirty="0" smtClean="0">
                <a:latin typeface="Arial" charset="0"/>
              </a:rPr>
              <a:t>66</a:t>
            </a:r>
            <a:endParaRPr kumimoji="0" lang="fr-FR" altLang="fr-FR" sz="16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chemeClr val="tx1"/>
                </a:solidFill>
                <a:effectLst/>
                <a:latin typeface="Arial" charset="0"/>
              </a:rPr>
              <a:t>CE1 : </a:t>
            </a:r>
            <a:r>
              <a:rPr lang="fr-FR" altLang="fr-FR" sz="1600" b="1" dirty="0" smtClean="0">
                <a:latin typeface="Arial" charset="0"/>
              </a:rPr>
              <a:t>73</a:t>
            </a:r>
            <a:endParaRPr kumimoji="0" lang="fr-FR" altLang="fr-FR" sz="16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chemeClr val="tx1"/>
                </a:solidFill>
                <a:effectLst/>
                <a:latin typeface="Arial" charset="0"/>
              </a:rPr>
              <a:t>CE2 : </a:t>
            </a:r>
            <a:r>
              <a:rPr lang="fr-FR" altLang="fr-FR" sz="1600" b="1" dirty="0" smtClean="0">
                <a:latin typeface="Arial" charset="0"/>
              </a:rPr>
              <a:t>67</a:t>
            </a:r>
            <a:endParaRPr kumimoji="0" lang="fr-FR" altLang="fr-FR" sz="16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chemeClr val="tx1"/>
                </a:solidFill>
                <a:effectLst/>
                <a:latin typeface="Arial" charset="0"/>
              </a:rPr>
              <a:t>CM1 : 74</a:t>
            </a:r>
            <a:endParaRPr kumimoji="0" lang="fr-FR" altLang="fr-FR" sz="16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chemeClr val="tx1"/>
                </a:solidFill>
                <a:effectLst/>
                <a:latin typeface="Arial" charset="0"/>
              </a:rPr>
              <a:t>CM2 : </a:t>
            </a:r>
            <a:r>
              <a:rPr lang="fr-FR" altLang="fr-FR" sz="1600" b="1" dirty="0" smtClean="0">
                <a:latin typeface="Arial" charset="0"/>
              </a:rPr>
              <a:t>75</a:t>
            </a:r>
            <a:endParaRPr kumimoji="0" lang="fr-FR" altLang="fr-FR" sz="16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chemeClr val="tx1"/>
                </a:solidFill>
                <a:effectLst/>
                <a:latin typeface="Arial" charset="0"/>
              </a:rPr>
              <a:t/>
            </a:r>
            <a:br>
              <a:rPr kumimoji="0" lang="fr-FR" altLang="fr-FR" sz="1600" b="0" i="0" u="none" strike="noStrike" cap="none" normalizeH="0" baseline="0" dirty="0" smtClean="0">
                <a:ln>
                  <a:noFill/>
                </a:ln>
                <a:solidFill>
                  <a:schemeClr val="tx1"/>
                </a:solidFill>
                <a:effectLst/>
                <a:latin typeface="Arial" charset="0"/>
              </a:rPr>
            </a:br>
            <a:endParaRPr kumimoji="0" lang="fr-FR" altLang="fr-FR" sz="16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chemeClr val="tx1"/>
                </a:solidFill>
                <a:effectLst/>
                <a:latin typeface="Arial" charset="0"/>
              </a:rPr>
              <a:t>TOTAL : 355 élèves</a:t>
            </a:r>
          </a:p>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dirty="0" smtClean="0">
                <a:latin typeface="Arial" charset="0"/>
              </a:rPr>
              <a:t>Moyenne: 25.3</a:t>
            </a:r>
            <a:endParaRPr kumimoji="0" lang="fr-FR" altLang="fr-FR" sz="16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1103354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ppt_w</p:attrName>
                                        </p:attrNameLst>
                                      </p:cBhvr>
                                      <p:tavLst>
                                        <p:tav tm="0" fmla="#ppt_w*sin(2.5*pi*$)">
                                          <p:val>
                                            <p:fltVal val="0"/>
                                          </p:val>
                                        </p:tav>
                                        <p:tav tm="100000">
                                          <p:val>
                                            <p:fltVal val="1"/>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t/>
            </a:r>
            <a:br>
              <a:rPr lang="fr-FR" u="sng" dirty="0" smtClean="0"/>
            </a:br>
            <a:r>
              <a:rPr lang="fr-FR" sz="4000" b="1" u="sng" dirty="0" smtClean="0"/>
              <a:t>Autres enseignants intervenant à l’école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-Mme Véronique </a:t>
            </a:r>
            <a:r>
              <a:rPr lang="fr-FR" dirty="0" err="1" smtClean="0"/>
              <a:t>Mouillat</a:t>
            </a:r>
            <a:r>
              <a:rPr lang="fr-FR" dirty="0" smtClean="0"/>
              <a:t> (Enseignante E)</a:t>
            </a:r>
          </a:p>
          <a:p>
            <a:pPr>
              <a:buNone/>
            </a:pPr>
            <a:r>
              <a:rPr lang="fr-FR" dirty="0" smtClean="0"/>
              <a:t>-Mme Virginie </a:t>
            </a:r>
            <a:r>
              <a:rPr lang="fr-FR" dirty="0" err="1" smtClean="0"/>
              <a:t>Lelarge</a:t>
            </a:r>
            <a:r>
              <a:rPr lang="fr-FR" dirty="0" smtClean="0"/>
              <a:t> (Enseignante G)</a:t>
            </a:r>
          </a:p>
          <a:p>
            <a:pPr>
              <a:buNone/>
            </a:pPr>
            <a:r>
              <a:rPr lang="fr-FR" dirty="0" smtClean="0"/>
              <a:t>-M. Raphaël </a:t>
            </a:r>
            <a:r>
              <a:rPr lang="fr-FR" dirty="0" err="1" smtClean="0"/>
              <a:t>Dequesne</a:t>
            </a:r>
            <a:r>
              <a:rPr lang="fr-FR" dirty="0" smtClean="0"/>
              <a:t> (Psychologue scolaire)</a:t>
            </a:r>
          </a:p>
          <a:p>
            <a:pPr>
              <a:buNone/>
            </a:pPr>
            <a:r>
              <a:rPr lang="fr-FR" dirty="0" smtClean="0"/>
              <a:t>-Mme Catherine Billard (Professeur d’Allemand)</a:t>
            </a:r>
          </a:p>
          <a:p>
            <a:pPr>
              <a:buNone/>
            </a:pPr>
            <a:r>
              <a:rPr lang="fr-FR" dirty="0" smtClean="0"/>
              <a:t>-M. Christophe </a:t>
            </a:r>
            <a:r>
              <a:rPr lang="fr-FR" dirty="0" err="1" smtClean="0"/>
              <a:t>Multon</a:t>
            </a:r>
            <a:r>
              <a:rPr lang="fr-FR" dirty="0" smtClean="0"/>
              <a:t> (Professeur auprès des élèves allophones)</a:t>
            </a:r>
          </a:p>
          <a:p>
            <a:pPr>
              <a:buNone/>
            </a:pPr>
            <a:r>
              <a:rPr lang="fr-FR" dirty="0" smtClean="0"/>
              <a:t>-Mme </a:t>
            </a:r>
            <a:r>
              <a:rPr lang="fr-FR" dirty="0" err="1" smtClean="0"/>
              <a:t>Romina</a:t>
            </a:r>
            <a:r>
              <a:rPr lang="fr-FR" dirty="0" smtClean="0"/>
              <a:t> </a:t>
            </a:r>
            <a:r>
              <a:rPr lang="fr-FR" dirty="0" err="1" smtClean="0"/>
              <a:t>Towfiq</a:t>
            </a:r>
            <a:r>
              <a:rPr lang="fr-FR" dirty="0" smtClean="0"/>
              <a:t> (Professeur d’Allemand)</a:t>
            </a:r>
          </a:p>
          <a:p>
            <a:pPr>
              <a:buNone/>
            </a:pPr>
            <a:r>
              <a:rPr lang="fr-FR" dirty="0" smtClean="0"/>
              <a:t>-Mme Judith </a:t>
            </a:r>
            <a:r>
              <a:rPr lang="fr-FR" dirty="0" err="1" smtClean="0"/>
              <a:t>Scheer</a:t>
            </a:r>
            <a:r>
              <a:rPr lang="fr-FR" dirty="0" smtClean="0"/>
              <a:t> (Assistante d’Allemand)</a:t>
            </a:r>
          </a:p>
          <a:p>
            <a:pPr>
              <a:buNone/>
            </a:pPr>
            <a:endParaRPr lang="fr-FR"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580">
                                          <p:stCondLst>
                                            <p:cond delay="0"/>
                                          </p:stCondLst>
                                        </p:cTn>
                                        <p:tgtEl>
                                          <p:spTgt spid="3">
                                            <p:txEl>
                                              <p:pRg st="3" end="3"/>
                                            </p:txEl>
                                          </p:spTgt>
                                        </p:tgtEl>
                                      </p:cBhvr>
                                    </p:animEffect>
                                    <p:anim calcmode="lin" valueType="num">
                                      <p:cBhvr>
                                        <p:cTn id="6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3" end="3"/>
                                            </p:txEl>
                                          </p:spTgt>
                                        </p:tgtEl>
                                      </p:cBhvr>
                                      <p:to x="100000" y="60000"/>
                                    </p:animScale>
                                    <p:animScale>
                                      <p:cBhvr>
                                        <p:cTn id="75" dur="166" decel="50000">
                                          <p:stCondLst>
                                            <p:cond delay="67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3">
                                            <p:txEl>
                                              <p:pRg st="4" end="4"/>
                                            </p:txEl>
                                          </p:spTgt>
                                        </p:tgtEl>
                                        <p:attrNameLst>
                                          <p:attrName>style.visibility</p:attrName>
                                        </p:attrNameLst>
                                      </p:cBhvr>
                                      <p:to>
                                        <p:strVal val="visible"/>
                                      </p:to>
                                    </p:set>
                                    <p:animEffect transition="in" filter="wipe(down)">
                                      <p:cBhvr>
                                        <p:cTn id="86" dur="580">
                                          <p:stCondLst>
                                            <p:cond delay="0"/>
                                          </p:stCondLst>
                                        </p:cTn>
                                        <p:tgtEl>
                                          <p:spTgt spid="3">
                                            <p:txEl>
                                              <p:pRg st="4" end="4"/>
                                            </p:txEl>
                                          </p:spTgt>
                                        </p:tgtEl>
                                      </p:cBhvr>
                                    </p:animEffect>
                                    <p:anim calcmode="lin" valueType="num">
                                      <p:cBhvr>
                                        <p:cTn id="8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3">
                                            <p:txEl>
                                              <p:pRg st="4" end="4"/>
                                            </p:txEl>
                                          </p:spTgt>
                                        </p:tgtEl>
                                      </p:cBhvr>
                                      <p:to x="100000" y="60000"/>
                                    </p:animScale>
                                    <p:animScale>
                                      <p:cBhvr>
                                        <p:cTn id="93" dur="166" decel="50000">
                                          <p:stCondLst>
                                            <p:cond delay="676"/>
                                          </p:stCondLst>
                                        </p:cTn>
                                        <p:tgtEl>
                                          <p:spTgt spid="3">
                                            <p:txEl>
                                              <p:pRg st="4" end="4"/>
                                            </p:txEl>
                                          </p:spTgt>
                                        </p:tgtEl>
                                      </p:cBhvr>
                                      <p:to x="100000" y="100000"/>
                                    </p:animScale>
                                    <p:animScale>
                                      <p:cBhvr>
                                        <p:cTn id="94" dur="26">
                                          <p:stCondLst>
                                            <p:cond delay="1312"/>
                                          </p:stCondLst>
                                        </p:cTn>
                                        <p:tgtEl>
                                          <p:spTgt spid="3">
                                            <p:txEl>
                                              <p:pRg st="4" end="4"/>
                                            </p:txEl>
                                          </p:spTgt>
                                        </p:tgtEl>
                                      </p:cBhvr>
                                      <p:to x="100000" y="80000"/>
                                    </p:animScale>
                                    <p:animScale>
                                      <p:cBhvr>
                                        <p:cTn id="95" dur="166" decel="50000">
                                          <p:stCondLst>
                                            <p:cond delay="1338"/>
                                          </p:stCondLst>
                                        </p:cTn>
                                        <p:tgtEl>
                                          <p:spTgt spid="3">
                                            <p:txEl>
                                              <p:pRg st="4" end="4"/>
                                            </p:txEl>
                                          </p:spTgt>
                                        </p:tgtEl>
                                      </p:cBhvr>
                                      <p:to x="100000" y="100000"/>
                                    </p:animScale>
                                    <p:animScale>
                                      <p:cBhvr>
                                        <p:cTn id="96" dur="26">
                                          <p:stCondLst>
                                            <p:cond delay="1642"/>
                                          </p:stCondLst>
                                        </p:cTn>
                                        <p:tgtEl>
                                          <p:spTgt spid="3">
                                            <p:txEl>
                                              <p:pRg st="4" end="4"/>
                                            </p:txEl>
                                          </p:spTgt>
                                        </p:tgtEl>
                                      </p:cBhvr>
                                      <p:to x="100000" y="90000"/>
                                    </p:animScale>
                                    <p:animScale>
                                      <p:cBhvr>
                                        <p:cTn id="97" dur="166" decel="50000">
                                          <p:stCondLst>
                                            <p:cond delay="1668"/>
                                          </p:stCondLst>
                                        </p:cTn>
                                        <p:tgtEl>
                                          <p:spTgt spid="3">
                                            <p:txEl>
                                              <p:pRg st="4" end="4"/>
                                            </p:txEl>
                                          </p:spTgt>
                                        </p:tgtEl>
                                      </p:cBhvr>
                                      <p:to x="100000" y="100000"/>
                                    </p:animScale>
                                    <p:animScale>
                                      <p:cBhvr>
                                        <p:cTn id="98" dur="26">
                                          <p:stCondLst>
                                            <p:cond delay="1808"/>
                                          </p:stCondLst>
                                        </p:cTn>
                                        <p:tgtEl>
                                          <p:spTgt spid="3">
                                            <p:txEl>
                                              <p:pRg st="4" end="4"/>
                                            </p:txEl>
                                          </p:spTgt>
                                        </p:tgtEl>
                                      </p:cBhvr>
                                      <p:to x="100000" y="95000"/>
                                    </p:animScale>
                                    <p:animScale>
                                      <p:cBhvr>
                                        <p:cTn id="99" dur="166" decel="50000">
                                          <p:stCondLst>
                                            <p:cond delay="1834"/>
                                          </p:stCondLst>
                                        </p:cTn>
                                        <p:tgtEl>
                                          <p:spTgt spid="3">
                                            <p:txEl>
                                              <p:pRg st="4" end="4"/>
                                            </p:txEl>
                                          </p:spTgt>
                                        </p:tgtEl>
                                      </p:cBhvr>
                                      <p:to x="100000" y="100000"/>
                                    </p:animScale>
                                  </p:childTnLst>
                                </p:cTn>
                              </p:par>
                            </p:childTnLst>
                          </p:cTn>
                        </p:par>
                      </p:childTnLst>
                    </p:cTn>
                  </p:par>
                  <p:par>
                    <p:cTn id="100" fill="hold">
                      <p:stCondLst>
                        <p:cond delay="indefinite"/>
                      </p:stCondLst>
                      <p:childTnLst>
                        <p:par>
                          <p:cTn id="101" fill="hold">
                            <p:stCondLst>
                              <p:cond delay="0"/>
                            </p:stCondLst>
                            <p:childTnLst>
                              <p:par>
                                <p:cTn id="102" presetID="26" presetClass="entr" presetSubtype="0" fill="hold" grpId="0" nodeType="clickEffect">
                                  <p:stCondLst>
                                    <p:cond delay="0"/>
                                  </p:stCondLst>
                                  <p:childTnLst>
                                    <p:set>
                                      <p:cBhvr>
                                        <p:cTn id="103" dur="1" fill="hold">
                                          <p:stCondLst>
                                            <p:cond delay="0"/>
                                          </p:stCondLst>
                                        </p:cTn>
                                        <p:tgtEl>
                                          <p:spTgt spid="3">
                                            <p:txEl>
                                              <p:pRg st="5" end="5"/>
                                            </p:txEl>
                                          </p:spTgt>
                                        </p:tgtEl>
                                        <p:attrNameLst>
                                          <p:attrName>style.visibility</p:attrName>
                                        </p:attrNameLst>
                                      </p:cBhvr>
                                      <p:to>
                                        <p:strVal val="visible"/>
                                      </p:to>
                                    </p:set>
                                    <p:animEffect transition="in" filter="wipe(down)">
                                      <p:cBhvr>
                                        <p:cTn id="104" dur="580">
                                          <p:stCondLst>
                                            <p:cond delay="0"/>
                                          </p:stCondLst>
                                        </p:cTn>
                                        <p:tgtEl>
                                          <p:spTgt spid="3">
                                            <p:txEl>
                                              <p:pRg st="5" end="5"/>
                                            </p:txEl>
                                          </p:spTgt>
                                        </p:tgtEl>
                                      </p:cBhvr>
                                    </p:animEffect>
                                    <p:anim calcmode="lin" valueType="num">
                                      <p:cBhvr>
                                        <p:cTn id="105"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10" dur="26">
                                          <p:stCondLst>
                                            <p:cond delay="650"/>
                                          </p:stCondLst>
                                        </p:cTn>
                                        <p:tgtEl>
                                          <p:spTgt spid="3">
                                            <p:txEl>
                                              <p:pRg st="5" end="5"/>
                                            </p:txEl>
                                          </p:spTgt>
                                        </p:tgtEl>
                                      </p:cBhvr>
                                      <p:to x="100000" y="60000"/>
                                    </p:animScale>
                                    <p:animScale>
                                      <p:cBhvr>
                                        <p:cTn id="111" dur="166" decel="50000">
                                          <p:stCondLst>
                                            <p:cond delay="676"/>
                                          </p:stCondLst>
                                        </p:cTn>
                                        <p:tgtEl>
                                          <p:spTgt spid="3">
                                            <p:txEl>
                                              <p:pRg st="5" end="5"/>
                                            </p:txEl>
                                          </p:spTgt>
                                        </p:tgtEl>
                                      </p:cBhvr>
                                      <p:to x="100000" y="100000"/>
                                    </p:animScale>
                                    <p:animScale>
                                      <p:cBhvr>
                                        <p:cTn id="112" dur="26">
                                          <p:stCondLst>
                                            <p:cond delay="1312"/>
                                          </p:stCondLst>
                                        </p:cTn>
                                        <p:tgtEl>
                                          <p:spTgt spid="3">
                                            <p:txEl>
                                              <p:pRg st="5" end="5"/>
                                            </p:txEl>
                                          </p:spTgt>
                                        </p:tgtEl>
                                      </p:cBhvr>
                                      <p:to x="100000" y="80000"/>
                                    </p:animScale>
                                    <p:animScale>
                                      <p:cBhvr>
                                        <p:cTn id="113" dur="166" decel="50000">
                                          <p:stCondLst>
                                            <p:cond delay="1338"/>
                                          </p:stCondLst>
                                        </p:cTn>
                                        <p:tgtEl>
                                          <p:spTgt spid="3">
                                            <p:txEl>
                                              <p:pRg st="5" end="5"/>
                                            </p:txEl>
                                          </p:spTgt>
                                        </p:tgtEl>
                                      </p:cBhvr>
                                      <p:to x="100000" y="100000"/>
                                    </p:animScale>
                                    <p:animScale>
                                      <p:cBhvr>
                                        <p:cTn id="114" dur="26">
                                          <p:stCondLst>
                                            <p:cond delay="1642"/>
                                          </p:stCondLst>
                                        </p:cTn>
                                        <p:tgtEl>
                                          <p:spTgt spid="3">
                                            <p:txEl>
                                              <p:pRg st="5" end="5"/>
                                            </p:txEl>
                                          </p:spTgt>
                                        </p:tgtEl>
                                      </p:cBhvr>
                                      <p:to x="100000" y="90000"/>
                                    </p:animScale>
                                    <p:animScale>
                                      <p:cBhvr>
                                        <p:cTn id="115" dur="166" decel="50000">
                                          <p:stCondLst>
                                            <p:cond delay="1668"/>
                                          </p:stCondLst>
                                        </p:cTn>
                                        <p:tgtEl>
                                          <p:spTgt spid="3">
                                            <p:txEl>
                                              <p:pRg st="5" end="5"/>
                                            </p:txEl>
                                          </p:spTgt>
                                        </p:tgtEl>
                                      </p:cBhvr>
                                      <p:to x="100000" y="100000"/>
                                    </p:animScale>
                                    <p:animScale>
                                      <p:cBhvr>
                                        <p:cTn id="116" dur="26">
                                          <p:stCondLst>
                                            <p:cond delay="1808"/>
                                          </p:stCondLst>
                                        </p:cTn>
                                        <p:tgtEl>
                                          <p:spTgt spid="3">
                                            <p:txEl>
                                              <p:pRg st="5" end="5"/>
                                            </p:txEl>
                                          </p:spTgt>
                                        </p:tgtEl>
                                      </p:cBhvr>
                                      <p:to x="100000" y="95000"/>
                                    </p:animScale>
                                    <p:animScale>
                                      <p:cBhvr>
                                        <p:cTn id="117" dur="166" decel="50000">
                                          <p:stCondLst>
                                            <p:cond delay="1834"/>
                                          </p:stCondLst>
                                        </p:cTn>
                                        <p:tgtEl>
                                          <p:spTgt spid="3">
                                            <p:txEl>
                                              <p:pRg st="5" end="5"/>
                                            </p:txEl>
                                          </p:spTgt>
                                        </p:tgtEl>
                                      </p:cBhvr>
                                      <p:to x="100000" y="100000"/>
                                    </p:animScale>
                                  </p:childTnLst>
                                </p:cTn>
                              </p:par>
                            </p:childTnLst>
                          </p:cTn>
                        </p:par>
                      </p:childTnLst>
                    </p:cTn>
                  </p:par>
                  <p:par>
                    <p:cTn id="118" fill="hold">
                      <p:stCondLst>
                        <p:cond delay="indefinite"/>
                      </p:stCondLst>
                      <p:childTnLst>
                        <p:par>
                          <p:cTn id="119" fill="hold">
                            <p:stCondLst>
                              <p:cond delay="0"/>
                            </p:stCondLst>
                            <p:childTnLst>
                              <p:par>
                                <p:cTn id="120" presetID="26" presetClass="entr" presetSubtype="0" fill="hold" grpId="0" nodeType="clickEffect">
                                  <p:stCondLst>
                                    <p:cond delay="0"/>
                                  </p:stCondLst>
                                  <p:childTnLst>
                                    <p:set>
                                      <p:cBhvr>
                                        <p:cTn id="121" dur="1" fill="hold">
                                          <p:stCondLst>
                                            <p:cond delay="0"/>
                                          </p:stCondLst>
                                        </p:cTn>
                                        <p:tgtEl>
                                          <p:spTgt spid="3">
                                            <p:txEl>
                                              <p:pRg st="6" end="6"/>
                                            </p:txEl>
                                          </p:spTgt>
                                        </p:tgtEl>
                                        <p:attrNameLst>
                                          <p:attrName>style.visibility</p:attrName>
                                        </p:attrNameLst>
                                      </p:cBhvr>
                                      <p:to>
                                        <p:strVal val="visible"/>
                                      </p:to>
                                    </p:set>
                                    <p:animEffect transition="in" filter="wipe(down)">
                                      <p:cBhvr>
                                        <p:cTn id="122" dur="580">
                                          <p:stCondLst>
                                            <p:cond delay="0"/>
                                          </p:stCondLst>
                                        </p:cTn>
                                        <p:tgtEl>
                                          <p:spTgt spid="3">
                                            <p:txEl>
                                              <p:pRg st="6" end="6"/>
                                            </p:txEl>
                                          </p:spTgt>
                                        </p:tgtEl>
                                      </p:cBhvr>
                                    </p:animEffect>
                                    <p:anim calcmode="lin" valueType="num">
                                      <p:cBhvr>
                                        <p:cTn id="123"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24"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25"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26"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7"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8" dur="26">
                                          <p:stCondLst>
                                            <p:cond delay="650"/>
                                          </p:stCondLst>
                                        </p:cTn>
                                        <p:tgtEl>
                                          <p:spTgt spid="3">
                                            <p:txEl>
                                              <p:pRg st="6" end="6"/>
                                            </p:txEl>
                                          </p:spTgt>
                                        </p:tgtEl>
                                      </p:cBhvr>
                                      <p:to x="100000" y="60000"/>
                                    </p:animScale>
                                    <p:animScale>
                                      <p:cBhvr>
                                        <p:cTn id="129" dur="166" decel="50000">
                                          <p:stCondLst>
                                            <p:cond delay="676"/>
                                          </p:stCondLst>
                                        </p:cTn>
                                        <p:tgtEl>
                                          <p:spTgt spid="3">
                                            <p:txEl>
                                              <p:pRg st="6" end="6"/>
                                            </p:txEl>
                                          </p:spTgt>
                                        </p:tgtEl>
                                      </p:cBhvr>
                                      <p:to x="100000" y="100000"/>
                                    </p:animScale>
                                    <p:animScale>
                                      <p:cBhvr>
                                        <p:cTn id="130" dur="26">
                                          <p:stCondLst>
                                            <p:cond delay="1312"/>
                                          </p:stCondLst>
                                        </p:cTn>
                                        <p:tgtEl>
                                          <p:spTgt spid="3">
                                            <p:txEl>
                                              <p:pRg st="6" end="6"/>
                                            </p:txEl>
                                          </p:spTgt>
                                        </p:tgtEl>
                                      </p:cBhvr>
                                      <p:to x="100000" y="80000"/>
                                    </p:animScale>
                                    <p:animScale>
                                      <p:cBhvr>
                                        <p:cTn id="131" dur="166" decel="50000">
                                          <p:stCondLst>
                                            <p:cond delay="1338"/>
                                          </p:stCondLst>
                                        </p:cTn>
                                        <p:tgtEl>
                                          <p:spTgt spid="3">
                                            <p:txEl>
                                              <p:pRg st="6" end="6"/>
                                            </p:txEl>
                                          </p:spTgt>
                                        </p:tgtEl>
                                      </p:cBhvr>
                                      <p:to x="100000" y="100000"/>
                                    </p:animScale>
                                    <p:animScale>
                                      <p:cBhvr>
                                        <p:cTn id="132" dur="26">
                                          <p:stCondLst>
                                            <p:cond delay="1642"/>
                                          </p:stCondLst>
                                        </p:cTn>
                                        <p:tgtEl>
                                          <p:spTgt spid="3">
                                            <p:txEl>
                                              <p:pRg st="6" end="6"/>
                                            </p:txEl>
                                          </p:spTgt>
                                        </p:tgtEl>
                                      </p:cBhvr>
                                      <p:to x="100000" y="90000"/>
                                    </p:animScale>
                                    <p:animScale>
                                      <p:cBhvr>
                                        <p:cTn id="133" dur="166" decel="50000">
                                          <p:stCondLst>
                                            <p:cond delay="1668"/>
                                          </p:stCondLst>
                                        </p:cTn>
                                        <p:tgtEl>
                                          <p:spTgt spid="3">
                                            <p:txEl>
                                              <p:pRg st="6" end="6"/>
                                            </p:txEl>
                                          </p:spTgt>
                                        </p:tgtEl>
                                      </p:cBhvr>
                                      <p:to x="100000" y="100000"/>
                                    </p:animScale>
                                    <p:animScale>
                                      <p:cBhvr>
                                        <p:cTn id="134" dur="26">
                                          <p:stCondLst>
                                            <p:cond delay="1808"/>
                                          </p:stCondLst>
                                        </p:cTn>
                                        <p:tgtEl>
                                          <p:spTgt spid="3">
                                            <p:txEl>
                                              <p:pRg st="6" end="6"/>
                                            </p:txEl>
                                          </p:spTgt>
                                        </p:tgtEl>
                                      </p:cBhvr>
                                      <p:to x="100000" y="95000"/>
                                    </p:animScale>
                                    <p:animScale>
                                      <p:cBhvr>
                                        <p:cTn id="135"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Enseignement des langues</a:t>
            </a:r>
            <a:endParaRPr lang="fr-FR" b="1" u="sng" dirty="0"/>
          </a:p>
        </p:txBody>
      </p:sp>
      <p:sp>
        <p:nvSpPr>
          <p:cNvPr id="3" name="Espace réservé du contenu 2"/>
          <p:cNvSpPr>
            <a:spLocks noGrp="1"/>
          </p:cNvSpPr>
          <p:nvPr>
            <p:ph idx="1"/>
          </p:nvPr>
        </p:nvSpPr>
        <p:spPr/>
        <p:txBody>
          <a:bodyPr/>
          <a:lstStyle/>
          <a:p>
            <a:r>
              <a:rPr lang="fr-FR" b="1" u="sng" dirty="0" smtClean="0"/>
              <a:t>Allemand</a:t>
            </a:r>
            <a:r>
              <a:rPr lang="fr-FR" b="1" dirty="0" smtClean="0"/>
              <a:t>: </a:t>
            </a:r>
            <a:endParaRPr lang="fr-FR" b="1" dirty="0"/>
          </a:p>
          <a:p>
            <a:r>
              <a:rPr lang="fr-FR" dirty="0"/>
              <a:t>  SI (du CE2 au CM2) : </a:t>
            </a:r>
            <a:r>
              <a:rPr lang="fr-FR" dirty="0" smtClean="0"/>
              <a:t>74</a:t>
            </a:r>
            <a:endParaRPr lang="fr-FR" dirty="0"/>
          </a:p>
          <a:p>
            <a:r>
              <a:rPr lang="fr-FR" dirty="0"/>
              <a:t>Hors SI (du CP au CM2) : </a:t>
            </a:r>
            <a:r>
              <a:rPr lang="fr-FR" dirty="0" smtClean="0"/>
              <a:t>89</a:t>
            </a:r>
          </a:p>
          <a:p>
            <a:r>
              <a:rPr lang="fr-FR" b="1" u="sng" dirty="0" smtClean="0"/>
              <a:t>Anglais</a:t>
            </a:r>
            <a:r>
              <a:rPr lang="fr-FR" b="1" dirty="0" smtClean="0"/>
              <a:t>: </a:t>
            </a:r>
            <a:r>
              <a:rPr lang="fr-FR" dirty="0" smtClean="0"/>
              <a:t>autres élèves</a:t>
            </a:r>
            <a:endParaRPr lang="fr-FR" dirty="0"/>
          </a:p>
          <a:p>
            <a:endParaRPr lang="fr-FR" dirty="0"/>
          </a:p>
        </p:txBody>
      </p:sp>
    </p:spTree>
    <p:extLst>
      <p:ext uri="{BB962C8B-B14F-4D97-AF65-F5344CB8AC3E}">
        <p14:creationId xmlns:p14="http://schemas.microsoft.com/office/powerpoint/2010/main" val="31599879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anim calcmode="lin" valueType="num">
                                      <p:cBhvr>
                                        <p:cTn id="29"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
                                        <p:tgtEl>
                                          <p:spTgt spid="3">
                                            <p:txEl>
                                              <p:pRg st="3" end="3"/>
                                            </p:txEl>
                                          </p:spTgt>
                                        </p:tgtEl>
                                      </p:cBhvr>
                                    </p:animEffect>
                                    <p:anim calcmode="lin" valueType="num">
                                      <p:cBhvr>
                                        <p:cTn id="36"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Référent périscolaire</a:t>
            </a:r>
            <a:endParaRPr lang="fr-FR" dirty="0"/>
          </a:p>
        </p:txBody>
      </p:sp>
      <p:sp>
        <p:nvSpPr>
          <p:cNvPr id="3" name="Espace réservé du contenu 2"/>
          <p:cNvSpPr>
            <a:spLocks noGrp="1"/>
          </p:cNvSpPr>
          <p:nvPr>
            <p:ph idx="1"/>
          </p:nvPr>
        </p:nvSpPr>
        <p:spPr>
          <a:xfrm>
            <a:off x="323528" y="1598612"/>
            <a:ext cx="8229600" cy="4525963"/>
          </a:xfrm>
        </p:spPr>
        <p:txBody>
          <a:bodyPr>
            <a:normAutofit/>
          </a:bodyPr>
          <a:lstStyle/>
          <a:p>
            <a:pPr algn="ctr"/>
            <a:r>
              <a:rPr lang="fr-FR" dirty="0">
                <a:solidFill>
                  <a:srgbClr val="FF0000"/>
                </a:solidFill>
              </a:rPr>
              <a:t>REFERENT DE </a:t>
            </a:r>
            <a:r>
              <a:rPr lang="fr-FR" dirty="0" smtClean="0">
                <a:solidFill>
                  <a:srgbClr val="FF0000"/>
                </a:solidFill>
              </a:rPr>
              <a:t>SECTEUR </a:t>
            </a:r>
            <a:endParaRPr lang="fr-FR" dirty="0">
              <a:solidFill>
                <a:srgbClr val="FF0000"/>
              </a:solidFill>
            </a:endParaRPr>
          </a:p>
          <a:p>
            <a:pPr algn="ctr"/>
            <a:r>
              <a:rPr lang="fr-FR" dirty="0"/>
              <a:t>P</a:t>
            </a:r>
            <a:r>
              <a:rPr lang="fr-FR" dirty="0" smtClean="0"/>
              <a:t>ause </a:t>
            </a:r>
            <a:r>
              <a:rPr lang="fr-FR" dirty="0"/>
              <a:t>méridienne, périscolaire et garderie</a:t>
            </a:r>
          </a:p>
          <a:p>
            <a:pPr algn="ctr"/>
            <a:r>
              <a:rPr lang="fr-FR" dirty="0">
                <a:solidFill>
                  <a:srgbClr val="FF0000"/>
                </a:solidFill>
              </a:rPr>
              <a:t>Mme JONAK</a:t>
            </a:r>
          </a:p>
          <a:p>
            <a:pPr algn="ctr"/>
            <a:r>
              <a:rPr lang="fr-FR" dirty="0"/>
              <a:t>présente à l'école de 10h à </a:t>
            </a:r>
            <a:r>
              <a:rPr lang="fr-FR" dirty="0" smtClean="0"/>
              <a:t>18h15</a:t>
            </a:r>
            <a:endParaRPr lang="fr-FR" dirty="0"/>
          </a:p>
          <a:p>
            <a:pPr algn="ctr"/>
            <a:r>
              <a:rPr lang="fr-FR" dirty="0"/>
              <a:t>tél: </a:t>
            </a:r>
            <a:r>
              <a:rPr lang="fr-FR" dirty="0" smtClean="0"/>
              <a:t>06.61.69.78.64</a:t>
            </a:r>
            <a:endParaRPr lang="fr-FR" dirty="0"/>
          </a:p>
          <a:p>
            <a:pPr algn="ctr"/>
            <a:r>
              <a:rPr lang="fr-FR" dirty="0" smtClean="0"/>
              <a:t>periscolaire@chalonsenchampagne.fr</a:t>
            </a:r>
          </a:p>
        </p:txBody>
      </p:sp>
    </p:spTree>
    <p:extLst>
      <p:ext uri="{BB962C8B-B14F-4D97-AF65-F5344CB8AC3E}">
        <p14:creationId xmlns:p14="http://schemas.microsoft.com/office/powerpoint/2010/main" val="358535625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u="sng" dirty="0" smtClean="0"/>
              <a:t>Effectifs</a:t>
            </a:r>
            <a:r>
              <a:rPr lang="fr-FR" dirty="0" smtClean="0"/>
              <a:t/>
            </a:r>
            <a:br>
              <a:rPr lang="fr-FR" dirty="0" smtClean="0"/>
            </a:br>
            <a:r>
              <a:rPr lang="fr-FR" sz="2200" dirty="0" smtClean="0"/>
              <a:t>Hors temps scolaire (donnés par </a:t>
            </a:r>
            <a:r>
              <a:rPr lang="fr-FR" sz="2200" dirty="0" err="1" smtClean="0"/>
              <a:t>M.Noirvache</a:t>
            </a:r>
            <a:r>
              <a:rPr lang="fr-FR" sz="2200" dirty="0" smtClean="0"/>
              <a:t>)</a:t>
            </a:r>
            <a:endParaRPr lang="fr-FR" sz="2200" dirty="0"/>
          </a:p>
        </p:txBody>
      </p:sp>
      <p:sp>
        <p:nvSpPr>
          <p:cNvPr id="3" name="Espace réservé du contenu 2"/>
          <p:cNvSpPr>
            <a:spLocks noGrp="1"/>
          </p:cNvSpPr>
          <p:nvPr>
            <p:ph idx="1"/>
          </p:nvPr>
        </p:nvSpPr>
        <p:spPr/>
        <p:txBody>
          <a:bodyPr>
            <a:normAutofit fontScale="92500" lnSpcReduction="20000"/>
          </a:bodyPr>
          <a:lstStyle/>
          <a:p>
            <a:r>
              <a:rPr lang="fr-FR" dirty="0"/>
              <a:t>Garderie du matin</a:t>
            </a:r>
            <a:r>
              <a:rPr lang="fr-FR" dirty="0" smtClean="0"/>
              <a:t>: 58</a:t>
            </a:r>
          </a:p>
          <a:p>
            <a:r>
              <a:rPr lang="fr-FR" dirty="0" smtClean="0"/>
              <a:t>Cantine: 104 à Jules Ferry   </a:t>
            </a:r>
          </a:p>
          <a:p>
            <a:r>
              <a:rPr lang="fr-FR" dirty="0"/>
              <a:t>          </a:t>
            </a:r>
            <a:r>
              <a:rPr lang="fr-FR" dirty="0" smtClean="0"/>
              <a:t>    </a:t>
            </a:r>
            <a:r>
              <a:rPr lang="fr-FR" dirty="0"/>
              <a:t>  </a:t>
            </a:r>
            <a:r>
              <a:rPr lang="fr-FR" dirty="0" smtClean="0"/>
              <a:t>18 à Prieur</a:t>
            </a:r>
            <a:r>
              <a:rPr lang="fr-FR" dirty="0"/>
              <a:t>  </a:t>
            </a:r>
          </a:p>
          <a:p>
            <a:r>
              <a:rPr lang="fr-FR" dirty="0"/>
              <a:t>             </a:t>
            </a:r>
            <a:r>
              <a:rPr lang="fr-FR" dirty="0" smtClean="0"/>
              <a:t>  </a:t>
            </a:r>
            <a:r>
              <a:rPr lang="fr-FR" dirty="0"/>
              <a:t> </a:t>
            </a:r>
            <a:r>
              <a:rPr lang="fr-FR" dirty="0" smtClean="0"/>
              <a:t>36 au </a:t>
            </a:r>
            <a:r>
              <a:rPr lang="fr-FR" dirty="0"/>
              <a:t>Mau  </a:t>
            </a:r>
          </a:p>
          <a:p>
            <a:r>
              <a:rPr lang="fr-FR" dirty="0"/>
              <a:t>AME: </a:t>
            </a:r>
            <a:r>
              <a:rPr lang="fr-FR" dirty="0" smtClean="0"/>
              <a:t>251 (moyenne: 238)</a:t>
            </a:r>
            <a:endParaRPr lang="fr-FR" dirty="0"/>
          </a:p>
          <a:p>
            <a:r>
              <a:rPr lang="fr-FR" dirty="0"/>
              <a:t>Activités périscolaires</a:t>
            </a:r>
            <a:r>
              <a:rPr lang="fr-FR" dirty="0" smtClean="0"/>
              <a:t>: 167</a:t>
            </a:r>
            <a:endParaRPr lang="fr-FR" dirty="0"/>
          </a:p>
          <a:p>
            <a:r>
              <a:rPr lang="fr-FR" dirty="0"/>
              <a:t>   </a:t>
            </a:r>
            <a:r>
              <a:rPr lang="fr-FR" dirty="0" smtClean="0"/>
              <a:t>36 pour </a:t>
            </a:r>
            <a:r>
              <a:rPr lang="fr-FR" dirty="0"/>
              <a:t>aide aux devoirs</a:t>
            </a:r>
          </a:p>
          <a:p>
            <a:r>
              <a:rPr lang="fr-FR" dirty="0" smtClean="0"/>
              <a:t>   131 pour activités diverses</a:t>
            </a:r>
          </a:p>
          <a:p>
            <a:r>
              <a:rPr lang="fr-FR" dirty="0" smtClean="0"/>
              <a:t>60 % </a:t>
            </a:r>
            <a:r>
              <a:rPr lang="fr-FR" dirty="0"/>
              <a:t>quittent à 17h30, </a:t>
            </a:r>
            <a:r>
              <a:rPr lang="fr-FR" dirty="0" smtClean="0"/>
              <a:t>40% à </a:t>
            </a:r>
            <a:r>
              <a:rPr lang="fr-FR" dirty="0"/>
              <a:t>18h00.</a:t>
            </a:r>
          </a:p>
          <a:p>
            <a:endParaRPr lang="fr-FR" dirty="0"/>
          </a:p>
        </p:txBody>
      </p:sp>
    </p:spTree>
    <p:extLst>
      <p:ext uri="{BB962C8B-B14F-4D97-AF65-F5344CB8AC3E}">
        <p14:creationId xmlns:p14="http://schemas.microsoft.com/office/powerpoint/2010/main" val="417453661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barn(inVertical)">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barn(inVertical)">
                                      <p:cBhvr>
                                        <p:cTn id="49" dur="500"/>
                                        <p:tgtEl>
                                          <p:spTgt spid="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barn(inVertical)">
                                      <p:cBhvr>
                                        <p:cTn id="5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REGLEMENTS</a:t>
            </a:r>
            <a:endParaRPr lang="fr-FR" dirty="0"/>
          </a:p>
        </p:txBody>
      </p:sp>
      <p:sp>
        <p:nvSpPr>
          <p:cNvPr id="3" name="Espace réservé du contenu 2"/>
          <p:cNvSpPr>
            <a:spLocks noGrp="1"/>
          </p:cNvSpPr>
          <p:nvPr>
            <p:ph idx="1"/>
          </p:nvPr>
        </p:nvSpPr>
        <p:spPr/>
        <p:txBody>
          <a:bodyPr/>
          <a:lstStyle/>
          <a:p>
            <a:r>
              <a:rPr lang="fr-FR" dirty="0" smtClean="0"/>
              <a:t>Règlement intérieur (inchangé)</a:t>
            </a:r>
          </a:p>
          <a:p>
            <a:r>
              <a:rPr lang="fr-FR" dirty="0" smtClean="0"/>
              <a:t>Charte Internet</a:t>
            </a:r>
          </a:p>
          <a:p>
            <a:r>
              <a:rPr lang="fr-FR" dirty="0" smtClean="0"/>
              <a:t>Charte de la laïcité</a:t>
            </a:r>
          </a:p>
          <a:p>
            <a:r>
              <a:rPr lang="fr-FR" dirty="0" smtClean="0"/>
              <a:t>PPMS</a:t>
            </a:r>
          </a:p>
          <a:p>
            <a:r>
              <a:rPr lang="fr-FR" dirty="0" smtClean="0"/>
              <a:t>Exercice « Vigilance Attentats »</a:t>
            </a:r>
            <a:endParaRPr lang="fr-FR" dirty="0"/>
          </a:p>
        </p:txBody>
      </p:sp>
    </p:spTree>
    <p:extLst>
      <p:ext uri="{BB962C8B-B14F-4D97-AF65-F5344CB8AC3E}">
        <p14:creationId xmlns:p14="http://schemas.microsoft.com/office/powerpoint/2010/main" val="71027454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arn(inVertical)">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arn(inVertical)">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arn(inVertical)">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1833</TotalTime>
  <Words>1327</Words>
  <Application>Microsoft Office PowerPoint</Application>
  <PresentationFormat>Affichage à l'écran (4:3)</PresentationFormat>
  <Paragraphs>219</Paragraphs>
  <Slides>24</Slides>
  <Notes>3</Notes>
  <HiddenSlides>1</HiddenSlides>
  <MMClips>0</MMClips>
  <ScaleCrop>false</ScaleCrop>
  <HeadingPairs>
    <vt:vector size="8" baseType="variant">
      <vt:variant>
        <vt:lpstr>Polices utilisées</vt:lpstr>
      </vt:variant>
      <vt:variant>
        <vt:i4>2</vt:i4>
      </vt:variant>
      <vt:variant>
        <vt:lpstr>Thème</vt:lpstr>
      </vt:variant>
      <vt:variant>
        <vt:i4>1</vt:i4>
      </vt:variant>
      <vt:variant>
        <vt:lpstr>Serveurs OLE incorporés</vt:lpstr>
      </vt:variant>
      <vt:variant>
        <vt:i4>1</vt:i4>
      </vt:variant>
      <vt:variant>
        <vt:lpstr>Titres des diapositives</vt:lpstr>
      </vt:variant>
      <vt:variant>
        <vt:i4>24</vt:i4>
      </vt:variant>
    </vt:vector>
  </HeadingPairs>
  <TitlesOfParts>
    <vt:vector size="28" baseType="lpstr">
      <vt:lpstr>Arial</vt:lpstr>
      <vt:lpstr>Calibri</vt:lpstr>
      <vt:lpstr>Thème Office</vt:lpstr>
      <vt:lpstr>Document</vt:lpstr>
      <vt:lpstr> Conseil d’école n°1  Ecole Elémentaire d’Application JULES FERRY Section Internationale 17 novembre 2017  </vt:lpstr>
      <vt:lpstr>Compte-rendu</vt:lpstr>
      <vt:lpstr>Ordre du jour</vt:lpstr>
      <vt:lpstr>Effectifs au 17 novembre 2017</vt:lpstr>
      <vt:lpstr> Autres enseignants intervenant à l’école </vt:lpstr>
      <vt:lpstr>Enseignement des langues</vt:lpstr>
      <vt:lpstr>Référent périscolaire</vt:lpstr>
      <vt:lpstr>Effectifs Hors temps scolaire (donnés par M.Noirvache)</vt:lpstr>
      <vt:lpstr>REGLEMENTS</vt:lpstr>
      <vt:lpstr>P.P.M.S., Alerte Vigilance Attentats et Charte de la laïcité</vt:lpstr>
      <vt:lpstr>Règlement intérieur</vt:lpstr>
      <vt:lpstr>Présentation PowerPoint</vt:lpstr>
      <vt:lpstr>Présentation PowerPoint</vt:lpstr>
      <vt:lpstr>Charte de la laïcité</vt:lpstr>
      <vt:lpstr>Présentation PowerPoint</vt:lpstr>
      <vt:lpstr>Projets</vt:lpstr>
      <vt:lpstr>Projets (suite)</vt:lpstr>
      <vt:lpstr> Travaux</vt:lpstr>
      <vt:lpstr>COOPERATIVE</vt:lpstr>
      <vt:lpstr>Organisation du temps scolaire</vt:lpstr>
      <vt:lpstr>Questions diverses</vt:lpstr>
      <vt:lpstr>Présentation PowerPoint</vt:lpstr>
      <vt:lpstr>lllL</vt:lpstr>
      <vt:lpstr>Dates à retenir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Conseil d’école  6 novembre 2015</dc:title>
  <dc:creator>prim-ferry</dc:creator>
  <cp:lastModifiedBy>Direction</cp:lastModifiedBy>
  <cp:revision>231</cp:revision>
  <cp:lastPrinted>2016-11-07T12:41:12Z</cp:lastPrinted>
  <dcterms:created xsi:type="dcterms:W3CDTF">2015-11-06T08:18:02Z</dcterms:created>
  <dcterms:modified xsi:type="dcterms:W3CDTF">2017-12-04T08:32:10Z</dcterms:modified>
</cp:coreProperties>
</file>